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3" autoAdjust="0"/>
    <p:restoredTop sz="94673" autoAdjust="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DF52-260B-4C65-B152-3EEF8C011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8F12-0FA3-49E5-B2C3-6B274685C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Not what to say but How to Say it</a:t>
            </a:r>
          </a:p>
        </p:txBody>
      </p:sp>
    </p:spTree>
    <p:extLst>
      <p:ext uri="{BB962C8B-B14F-4D97-AF65-F5344CB8AC3E}">
        <p14:creationId xmlns:p14="http://schemas.microsoft.com/office/powerpoint/2010/main" val="16191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B2FBA-BEB5-0852-6384-89B93392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Thinking out into Language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75413599-61FF-97B4-0406-5E0421835036}"/>
              </a:ext>
            </a:extLst>
          </p:cNvPr>
          <p:cNvSpPr/>
          <p:nvPr/>
        </p:nvSpPr>
        <p:spPr>
          <a:xfrm>
            <a:off x="1285875" y="2333625"/>
            <a:ext cx="3981450" cy="2628900"/>
          </a:xfrm>
          <a:prstGeom prst="wedgeRect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Lexis (Greek) – “Style”</a:t>
            </a:r>
          </a:p>
          <a:p>
            <a:pPr algn="ctr"/>
            <a:r>
              <a:rPr lang="en-US" sz="2400" dirty="0"/>
              <a:t>Thought</a:t>
            </a:r>
          </a:p>
          <a:p>
            <a:pPr algn="ctr"/>
            <a:r>
              <a:rPr lang="en-US" sz="2400" dirty="0"/>
              <a:t>Word</a:t>
            </a:r>
          </a:p>
          <a:p>
            <a:pPr algn="ctr"/>
            <a:r>
              <a:rPr lang="en-US" sz="2400" dirty="0"/>
              <a:t>Speaking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984B9160-E313-D7C1-7328-13FC8E42D2F3}"/>
              </a:ext>
            </a:extLst>
          </p:cNvPr>
          <p:cNvSpPr/>
          <p:nvPr/>
        </p:nvSpPr>
        <p:spPr>
          <a:xfrm>
            <a:off x="6810375" y="2333625"/>
            <a:ext cx="3981450" cy="2628900"/>
          </a:xfrm>
          <a:prstGeom prst="wedgeRect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Elocuto</a:t>
            </a:r>
            <a:r>
              <a:rPr lang="en-US" sz="2400" dirty="0"/>
              <a:t> (Latin)– “Style”</a:t>
            </a:r>
          </a:p>
          <a:p>
            <a:pPr algn="ctr"/>
            <a:r>
              <a:rPr lang="en-US" sz="2400" dirty="0"/>
              <a:t>Speaking Out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25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47F6-DE68-DF3F-8BAA-A00307D9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057882"/>
          </a:xfrm>
        </p:spPr>
        <p:txBody>
          <a:bodyPr/>
          <a:lstStyle/>
          <a:p>
            <a:pPr algn="ctr"/>
            <a:r>
              <a:rPr lang="en-US" dirty="0"/>
              <a:t>Aristotle and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4F8BA-CE02-7BD8-1CB6-4562D56C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752600"/>
            <a:ext cx="7116762" cy="4038601"/>
          </a:xfrm>
        </p:spPr>
        <p:txBody>
          <a:bodyPr/>
          <a:lstStyle/>
          <a:p>
            <a:r>
              <a:rPr lang="en-US" dirty="0"/>
              <a:t>…let a virtue of diction [style] be defined as </a:t>
            </a:r>
            <a:r>
              <a:rPr lang="en-US" u="sng" dirty="0"/>
              <a:t>clarity</a:t>
            </a:r>
            <a:r>
              <a:rPr lang="en-US" dirty="0"/>
              <a:t>, for argument or speech is a sort of sign, such that if it is not clear, it will not perform the task that is its own; and let the diction (proper to rhetoric) be neither humble nor above the worth (of the subject matter in question) but appropriate to it. 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BEA9E98D-E273-BC6B-4DFC-A64E32916F80}"/>
              </a:ext>
            </a:extLst>
          </p:cNvPr>
          <p:cNvSpPr/>
          <p:nvPr/>
        </p:nvSpPr>
        <p:spPr>
          <a:xfrm>
            <a:off x="8532811" y="1056668"/>
            <a:ext cx="2514600" cy="1562707"/>
          </a:xfrm>
          <a:prstGeom prst="wedgeEllipseCallout">
            <a:avLst>
              <a:gd name="adj1" fmla="val -77593"/>
              <a:gd name="adj2" fmla="val 1390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Areté</a:t>
            </a:r>
            <a:r>
              <a:rPr lang="en-US" dirty="0"/>
              <a:t> (Greek)</a:t>
            </a:r>
          </a:p>
          <a:p>
            <a:pPr algn="ctr"/>
            <a:r>
              <a:rPr lang="en-US" dirty="0"/>
              <a:t>Excellence in function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92CF51-49C0-25CE-9C37-4FD776CD6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910" y="3057525"/>
            <a:ext cx="1949177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59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28277-058E-98C9-E634-843367DEF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Style in the Classical Way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2B12F-6EFA-A3B2-CE31-341704FDB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2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D769-41F1-4D3E-1FEE-9448249F1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Precepts/Principals (</a:t>
            </a:r>
            <a:r>
              <a:rPr lang="en-US" sz="4000" i="1" dirty="0"/>
              <a:t>Ars</a:t>
            </a:r>
            <a:r>
              <a:rPr lang="en-US" sz="4000" dirty="0"/>
              <a:t>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CA6644-525F-22AF-F444-3EB5DF3679C1}"/>
              </a:ext>
            </a:extLst>
          </p:cNvPr>
          <p:cNvSpPr/>
          <p:nvPr/>
        </p:nvSpPr>
        <p:spPr>
          <a:xfrm>
            <a:off x="1144315" y="3222915"/>
            <a:ext cx="2072133" cy="1315805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316C5E6-2246-F2FC-59C3-1DEF6658470C}"/>
              </a:ext>
            </a:extLst>
          </p:cNvPr>
          <p:cNvSpPr/>
          <p:nvPr/>
        </p:nvSpPr>
        <p:spPr>
          <a:xfrm>
            <a:off x="1374552" y="3441640"/>
            <a:ext cx="2072133" cy="1315805"/>
          </a:xfrm>
          <a:custGeom>
            <a:avLst/>
            <a:gdLst>
              <a:gd name="csX0" fmla="*/ 0 w 2072133"/>
              <a:gd name="csY0" fmla="*/ 131581 h 1315805"/>
              <a:gd name="csX1" fmla="*/ 131581 w 2072133"/>
              <a:gd name="csY1" fmla="*/ 0 h 1315805"/>
              <a:gd name="csX2" fmla="*/ 1940553 w 2072133"/>
              <a:gd name="csY2" fmla="*/ 0 h 1315805"/>
              <a:gd name="csX3" fmla="*/ 2072134 w 2072133"/>
              <a:gd name="csY3" fmla="*/ 131581 h 1315805"/>
              <a:gd name="csX4" fmla="*/ 2072133 w 2072133"/>
              <a:gd name="csY4" fmla="*/ 1184225 h 1315805"/>
              <a:gd name="csX5" fmla="*/ 1940552 w 2072133"/>
              <a:gd name="csY5" fmla="*/ 1315806 h 1315805"/>
              <a:gd name="csX6" fmla="*/ 131581 w 2072133"/>
              <a:gd name="csY6" fmla="*/ 1315805 h 1315805"/>
              <a:gd name="csX7" fmla="*/ 0 w 2072133"/>
              <a:gd name="csY7" fmla="*/ 1184224 h 1315805"/>
              <a:gd name="csX8" fmla="*/ 0 w 2072133"/>
              <a:gd name="csY8" fmla="*/ 131581 h 1315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72133" h="1315805">
                <a:moveTo>
                  <a:pt x="0" y="131581"/>
                </a:moveTo>
                <a:cubicBezTo>
                  <a:pt x="0" y="58911"/>
                  <a:pt x="58911" y="0"/>
                  <a:pt x="131581" y="0"/>
                </a:cubicBezTo>
                <a:lnTo>
                  <a:pt x="1940553" y="0"/>
                </a:lnTo>
                <a:cubicBezTo>
                  <a:pt x="2013223" y="0"/>
                  <a:pt x="2072134" y="58911"/>
                  <a:pt x="2072134" y="131581"/>
                </a:cubicBezTo>
                <a:cubicBezTo>
                  <a:pt x="2072134" y="482462"/>
                  <a:pt x="2072133" y="833344"/>
                  <a:pt x="2072133" y="1184225"/>
                </a:cubicBezTo>
                <a:cubicBezTo>
                  <a:pt x="2072133" y="1256895"/>
                  <a:pt x="2013222" y="1315806"/>
                  <a:pt x="1940552" y="1315806"/>
                </a:cubicBezTo>
                <a:lnTo>
                  <a:pt x="131581" y="1315805"/>
                </a:lnTo>
                <a:cubicBezTo>
                  <a:pt x="58911" y="1315805"/>
                  <a:pt x="0" y="1256894"/>
                  <a:pt x="0" y="1184224"/>
                </a:cubicBezTo>
                <a:lnTo>
                  <a:pt x="0" y="131581"/>
                </a:lnTo>
                <a:close/>
              </a:path>
            </a:pathLst>
          </a:custGeom>
        </p:spPr>
        <p:style>
          <a:lnRef idx="1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839" tIns="152839" rIns="152839" bIns="152839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000" kern="1200" dirty="0"/>
              <a:t>Grammar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F5D9406-7BD5-89E2-8BE2-AE9A3994632F}"/>
              </a:ext>
            </a:extLst>
          </p:cNvPr>
          <p:cNvSpPr/>
          <p:nvPr/>
        </p:nvSpPr>
        <p:spPr>
          <a:xfrm>
            <a:off x="3676923" y="3222915"/>
            <a:ext cx="2072133" cy="1315805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7AE2A67-76BB-8389-C95F-3EDA316A45C6}"/>
              </a:ext>
            </a:extLst>
          </p:cNvPr>
          <p:cNvSpPr/>
          <p:nvPr/>
        </p:nvSpPr>
        <p:spPr>
          <a:xfrm>
            <a:off x="3907160" y="3441640"/>
            <a:ext cx="2072133" cy="1315805"/>
          </a:xfrm>
          <a:custGeom>
            <a:avLst/>
            <a:gdLst>
              <a:gd name="csX0" fmla="*/ 0 w 2072133"/>
              <a:gd name="csY0" fmla="*/ 131581 h 1315805"/>
              <a:gd name="csX1" fmla="*/ 131581 w 2072133"/>
              <a:gd name="csY1" fmla="*/ 0 h 1315805"/>
              <a:gd name="csX2" fmla="*/ 1940553 w 2072133"/>
              <a:gd name="csY2" fmla="*/ 0 h 1315805"/>
              <a:gd name="csX3" fmla="*/ 2072134 w 2072133"/>
              <a:gd name="csY3" fmla="*/ 131581 h 1315805"/>
              <a:gd name="csX4" fmla="*/ 2072133 w 2072133"/>
              <a:gd name="csY4" fmla="*/ 1184225 h 1315805"/>
              <a:gd name="csX5" fmla="*/ 1940552 w 2072133"/>
              <a:gd name="csY5" fmla="*/ 1315806 h 1315805"/>
              <a:gd name="csX6" fmla="*/ 131581 w 2072133"/>
              <a:gd name="csY6" fmla="*/ 1315805 h 1315805"/>
              <a:gd name="csX7" fmla="*/ 0 w 2072133"/>
              <a:gd name="csY7" fmla="*/ 1184224 h 1315805"/>
              <a:gd name="csX8" fmla="*/ 0 w 2072133"/>
              <a:gd name="csY8" fmla="*/ 131581 h 1315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72133" h="1315805">
                <a:moveTo>
                  <a:pt x="0" y="131581"/>
                </a:moveTo>
                <a:cubicBezTo>
                  <a:pt x="0" y="58911"/>
                  <a:pt x="58911" y="0"/>
                  <a:pt x="131581" y="0"/>
                </a:cubicBezTo>
                <a:lnTo>
                  <a:pt x="1940553" y="0"/>
                </a:lnTo>
                <a:cubicBezTo>
                  <a:pt x="2013223" y="0"/>
                  <a:pt x="2072134" y="58911"/>
                  <a:pt x="2072134" y="131581"/>
                </a:cubicBezTo>
                <a:cubicBezTo>
                  <a:pt x="2072134" y="482462"/>
                  <a:pt x="2072133" y="833344"/>
                  <a:pt x="2072133" y="1184225"/>
                </a:cubicBezTo>
                <a:cubicBezTo>
                  <a:pt x="2072133" y="1256895"/>
                  <a:pt x="2013222" y="1315806"/>
                  <a:pt x="1940552" y="1315806"/>
                </a:cubicBezTo>
                <a:lnTo>
                  <a:pt x="131581" y="1315805"/>
                </a:lnTo>
                <a:cubicBezTo>
                  <a:pt x="58911" y="1315805"/>
                  <a:pt x="0" y="1256894"/>
                  <a:pt x="0" y="1184224"/>
                </a:cubicBezTo>
                <a:lnTo>
                  <a:pt x="0" y="131581"/>
                </a:lnTo>
                <a:close/>
              </a:path>
            </a:pathLst>
          </a:custGeom>
        </p:spPr>
        <p:style>
          <a:lnRef idx="1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839" tIns="152839" rIns="152839" bIns="152839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000" kern="1200" dirty="0"/>
              <a:t>Vocabulary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754573-2681-9456-7437-4715AAEBA7EC}"/>
              </a:ext>
            </a:extLst>
          </p:cNvPr>
          <p:cNvSpPr/>
          <p:nvPr/>
        </p:nvSpPr>
        <p:spPr>
          <a:xfrm>
            <a:off x="6209531" y="3222915"/>
            <a:ext cx="2072133" cy="1315805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E9FD5C6-5E9F-76A9-2BFA-DCEF2F43F4E7}"/>
              </a:ext>
            </a:extLst>
          </p:cNvPr>
          <p:cNvSpPr/>
          <p:nvPr/>
        </p:nvSpPr>
        <p:spPr>
          <a:xfrm>
            <a:off x="6439768" y="3441640"/>
            <a:ext cx="2072133" cy="1315805"/>
          </a:xfrm>
          <a:custGeom>
            <a:avLst/>
            <a:gdLst>
              <a:gd name="csX0" fmla="*/ 0 w 2072133"/>
              <a:gd name="csY0" fmla="*/ 131581 h 1315805"/>
              <a:gd name="csX1" fmla="*/ 131581 w 2072133"/>
              <a:gd name="csY1" fmla="*/ 0 h 1315805"/>
              <a:gd name="csX2" fmla="*/ 1940553 w 2072133"/>
              <a:gd name="csY2" fmla="*/ 0 h 1315805"/>
              <a:gd name="csX3" fmla="*/ 2072134 w 2072133"/>
              <a:gd name="csY3" fmla="*/ 131581 h 1315805"/>
              <a:gd name="csX4" fmla="*/ 2072133 w 2072133"/>
              <a:gd name="csY4" fmla="*/ 1184225 h 1315805"/>
              <a:gd name="csX5" fmla="*/ 1940552 w 2072133"/>
              <a:gd name="csY5" fmla="*/ 1315806 h 1315805"/>
              <a:gd name="csX6" fmla="*/ 131581 w 2072133"/>
              <a:gd name="csY6" fmla="*/ 1315805 h 1315805"/>
              <a:gd name="csX7" fmla="*/ 0 w 2072133"/>
              <a:gd name="csY7" fmla="*/ 1184224 h 1315805"/>
              <a:gd name="csX8" fmla="*/ 0 w 2072133"/>
              <a:gd name="csY8" fmla="*/ 131581 h 1315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72133" h="1315805">
                <a:moveTo>
                  <a:pt x="0" y="131581"/>
                </a:moveTo>
                <a:cubicBezTo>
                  <a:pt x="0" y="58911"/>
                  <a:pt x="58911" y="0"/>
                  <a:pt x="131581" y="0"/>
                </a:cubicBezTo>
                <a:lnTo>
                  <a:pt x="1940553" y="0"/>
                </a:lnTo>
                <a:cubicBezTo>
                  <a:pt x="2013223" y="0"/>
                  <a:pt x="2072134" y="58911"/>
                  <a:pt x="2072134" y="131581"/>
                </a:cubicBezTo>
                <a:cubicBezTo>
                  <a:pt x="2072134" y="482462"/>
                  <a:pt x="2072133" y="833344"/>
                  <a:pt x="2072133" y="1184225"/>
                </a:cubicBezTo>
                <a:cubicBezTo>
                  <a:pt x="2072133" y="1256895"/>
                  <a:pt x="2013222" y="1315806"/>
                  <a:pt x="1940552" y="1315806"/>
                </a:cubicBezTo>
                <a:lnTo>
                  <a:pt x="131581" y="1315805"/>
                </a:lnTo>
                <a:cubicBezTo>
                  <a:pt x="58911" y="1315805"/>
                  <a:pt x="0" y="1256894"/>
                  <a:pt x="0" y="1184224"/>
                </a:cubicBezTo>
                <a:lnTo>
                  <a:pt x="0" y="131581"/>
                </a:lnTo>
                <a:close/>
              </a:path>
            </a:pathLst>
          </a:custGeom>
        </p:spPr>
        <p:style>
          <a:lnRef idx="1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839" tIns="152839" rIns="152839" bIns="152839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000" kern="1200" dirty="0"/>
              <a:t>Perspicuity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3FFF0AF-B0B6-EC28-5C23-43FECF472581}"/>
              </a:ext>
            </a:extLst>
          </p:cNvPr>
          <p:cNvSpPr/>
          <p:nvPr/>
        </p:nvSpPr>
        <p:spPr>
          <a:xfrm>
            <a:off x="8742139" y="3222915"/>
            <a:ext cx="2072133" cy="1315805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960C7B8-1693-9D4A-3082-C96258CD791D}"/>
              </a:ext>
            </a:extLst>
          </p:cNvPr>
          <p:cNvSpPr/>
          <p:nvPr/>
        </p:nvSpPr>
        <p:spPr>
          <a:xfrm>
            <a:off x="8972376" y="3441640"/>
            <a:ext cx="2072133" cy="1315805"/>
          </a:xfrm>
          <a:custGeom>
            <a:avLst/>
            <a:gdLst>
              <a:gd name="csX0" fmla="*/ 0 w 2072133"/>
              <a:gd name="csY0" fmla="*/ 131581 h 1315805"/>
              <a:gd name="csX1" fmla="*/ 131581 w 2072133"/>
              <a:gd name="csY1" fmla="*/ 0 h 1315805"/>
              <a:gd name="csX2" fmla="*/ 1940553 w 2072133"/>
              <a:gd name="csY2" fmla="*/ 0 h 1315805"/>
              <a:gd name="csX3" fmla="*/ 2072134 w 2072133"/>
              <a:gd name="csY3" fmla="*/ 131581 h 1315805"/>
              <a:gd name="csX4" fmla="*/ 2072133 w 2072133"/>
              <a:gd name="csY4" fmla="*/ 1184225 h 1315805"/>
              <a:gd name="csX5" fmla="*/ 1940552 w 2072133"/>
              <a:gd name="csY5" fmla="*/ 1315806 h 1315805"/>
              <a:gd name="csX6" fmla="*/ 131581 w 2072133"/>
              <a:gd name="csY6" fmla="*/ 1315805 h 1315805"/>
              <a:gd name="csX7" fmla="*/ 0 w 2072133"/>
              <a:gd name="csY7" fmla="*/ 1184224 h 1315805"/>
              <a:gd name="csX8" fmla="*/ 0 w 2072133"/>
              <a:gd name="csY8" fmla="*/ 131581 h 1315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72133" h="1315805">
                <a:moveTo>
                  <a:pt x="0" y="131581"/>
                </a:moveTo>
                <a:cubicBezTo>
                  <a:pt x="0" y="58911"/>
                  <a:pt x="58911" y="0"/>
                  <a:pt x="131581" y="0"/>
                </a:cubicBezTo>
                <a:lnTo>
                  <a:pt x="1940553" y="0"/>
                </a:lnTo>
                <a:cubicBezTo>
                  <a:pt x="2013223" y="0"/>
                  <a:pt x="2072134" y="58911"/>
                  <a:pt x="2072134" y="131581"/>
                </a:cubicBezTo>
                <a:cubicBezTo>
                  <a:pt x="2072134" y="482462"/>
                  <a:pt x="2072133" y="833344"/>
                  <a:pt x="2072133" y="1184225"/>
                </a:cubicBezTo>
                <a:cubicBezTo>
                  <a:pt x="2072133" y="1256895"/>
                  <a:pt x="2013222" y="1315806"/>
                  <a:pt x="1940552" y="1315806"/>
                </a:cubicBezTo>
                <a:lnTo>
                  <a:pt x="131581" y="1315805"/>
                </a:lnTo>
                <a:cubicBezTo>
                  <a:pt x="58911" y="1315805"/>
                  <a:pt x="0" y="1256894"/>
                  <a:pt x="0" y="1184224"/>
                </a:cubicBezTo>
                <a:lnTo>
                  <a:pt x="0" y="131581"/>
                </a:lnTo>
                <a:close/>
              </a:path>
            </a:pathLst>
          </a:custGeom>
        </p:spPr>
        <p:style>
          <a:lnRef idx="1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839" tIns="152839" rIns="152839" bIns="152839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000" kern="1200" dirty="0"/>
              <a:t>Syntax</a:t>
            </a:r>
          </a:p>
        </p:txBody>
      </p:sp>
    </p:spTree>
    <p:extLst>
      <p:ext uri="{BB962C8B-B14F-4D97-AF65-F5344CB8AC3E}">
        <p14:creationId xmlns:p14="http://schemas.microsoft.com/office/powerpoint/2010/main" val="225789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E62A68-92FB-4DA6-B1D6-FA043544A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0A6DFCC-5864-48A7-8196-CBCF038BB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3CA880E-A155-41A2-B87D-21AC3CE33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AD179668-A46F-4D4C-8C75-2F3B4B578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DB283C2-E19A-4A75-909F-450DB72DE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674E08A-09B5-42AD-805C-43DAE1D0B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248B903F-D11E-41B4-A6F7-5ACF56D76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8B65942-DED3-475B-B28D-839E15541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4C02C20-8E50-4D5F-9E89-7266186B1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79DE-C22B-4732-B921-1EEF64DAD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1E55FE5-F856-4E6D-A505-4A5AA92FC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564ACC84-D8A2-43FB-AB43-D7A892AC8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33DE6074-A243-4841-8A21-41739E524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6AD73007-A6A4-498E-8AF9-C3F7D61DC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541BFD40-70B0-48BA-9216-9C67411F4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7DFC59A5-0E43-4308-8BFB-F505CFB549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0852232F-7FE7-4B61-AC34-F29289DAC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2467A7F-F122-4464-A682-8C4DB1DA1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178D569-0695-49D6-8261-1BF6E2E48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E289FFF1-2E96-4F4A-94D2-D1FED6AE8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F0509D92-D47A-49BC-899A-0C2AB53BC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606E419B-186B-4DA7-95FA-F921A2D3FC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35DBBAC4-A0DC-44A6-A64F-3FF22BC30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45359546-A3CF-4560-869D-4C642B0F7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A9D2DDA1-3EE0-4B5E-8107-6000BCB2B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6DA22C48-18EA-47BE-B75A-9594E025BE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11A5F9B-C5BD-4FE0-BEE1-5FA9B82FB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AFFCFD60-FB34-408B-A2EA-311A1093D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72B9EBCA-3EF6-4296-80E0-CD849B27E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CC021197-0DB7-42B6-93BB-32252A93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95A0AF-8608-0144-0E29-7469E2000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Practice in Writing (</a:t>
            </a:r>
            <a:r>
              <a:rPr lang="en-US" i="1">
                <a:solidFill>
                  <a:srgbClr val="FFFFFF"/>
                </a:solidFill>
              </a:rPr>
              <a:t>Exercitatio</a:t>
            </a:r>
            <a:r>
              <a:rPr lang="en-US">
                <a:solidFill>
                  <a:srgbClr val="FFFFFF"/>
                </a:solidFill>
              </a:rPr>
              <a:t>)</a:t>
            </a:r>
          </a:p>
        </p:txBody>
      </p:sp>
      <p:sp useBgFill="1">
        <p:nvSpPr>
          <p:cNvPr id="42" name="Round Diagonal Corner Rectangle 6">
            <a:extLst>
              <a:ext uri="{FF2B5EF4-FFF2-40B4-BE49-F238E27FC236}">
                <a16:creationId xmlns:a16="http://schemas.microsoft.com/office/drawing/2014/main" id="{7C30BDFE-E13B-4CD1-9371-FAEDFF80C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847D4E2-EA7B-40EF-8062-D1FAF838F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F1549F3B-53A1-4D15-8E8E-4297D91B8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841347B2-F767-433C-946A-1B19B4C40E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id="{B34A4847-B6CA-4001-8EB1-33B3854A4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id="{EF334B32-D0A0-45DE-99CB-37A3E56ECE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id="{5D1098DF-5812-4A6F-A4B7-AFEBEDA98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2A72CC5D-2EA1-4ABD-B694-045401D7F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id="{47B8C57D-403F-4D5B-9724-24276E99B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id="{4890E5D3-F793-4B6A-AA8F-1F6C03BD1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id="{68A2FE4A-346D-4EA5-B377-EED451516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41">
              <a:extLst>
                <a:ext uri="{FF2B5EF4-FFF2-40B4-BE49-F238E27FC236}">
                  <a16:creationId xmlns:a16="http://schemas.microsoft.com/office/drawing/2014/main" id="{2F12D5D5-9BB1-4D89-B5B4-8F8353825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Diamond 5">
            <a:extLst>
              <a:ext uri="{FF2B5EF4-FFF2-40B4-BE49-F238E27FC236}">
                <a16:creationId xmlns:a16="http://schemas.microsoft.com/office/drawing/2014/main" id="{0C0F0730-84CE-6CEE-24FE-525CD4123903}"/>
              </a:ext>
            </a:extLst>
          </p:cNvPr>
          <p:cNvSpPr/>
          <p:nvPr/>
        </p:nvSpPr>
        <p:spPr>
          <a:xfrm>
            <a:off x="5316481" y="987136"/>
            <a:ext cx="4564352" cy="4564352"/>
          </a:xfrm>
          <a:prstGeom prst="diamond">
            <a:avLst/>
          </a:prstGeom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82B32F9-E6D9-6A15-D881-0628197C0864}"/>
              </a:ext>
            </a:extLst>
          </p:cNvPr>
          <p:cNvSpPr/>
          <p:nvPr/>
        </p:nvSpPr>
        <p:spPr>
          <a:xfrm>
            <a:off x="5750095" y="1420749"/>
            <a:ext cx="1780097" cy="1780097"/>
          </a:xfrm>
          <a:custGeom>
            <a:avLst/>
            <a:gdLst>
              <a:gd name="csX0" fmla="*/ 0 w 1780097"/>
              <a:gd name="csY0" fmla="*/ 296689 h 1780097"/>
              <a:gd name="csX1" fmla="*/ 296689 w 1780097"/>
              <a:gd name="csY1" fmla="*/ 0 h 1780097"/>
              <a:gd name="csX2" fmla="*/ 1483408 w 1780097"/>
              <a:gd name="csY2" fmla="*/ 0 h 1780097"/>
              <a:gd name="csX3" fmla="*/ 1780097 w 1780097"/>
              <a:gd name="csY3" fmla="*/ 296689 h 1780097"/>
              <a:gd name="csX4" fmla="*/ 1780097 w 1780097"/>
              <a:gd name="csY4" fmla="*/ 1483408 h 1780097"/>
              <a:gd name="csX5" fmla="*/ 1483408 w 1780097"/>
              <a:gd name="csY5" fmla="*/ 1780097 h 1780097"/>
              <a:gd name="csX6" fmla="*/ 296689 w 1780097"/>
              <a:gd name="csY6" fmla="*/ 1780097 h 1780097"/>
              <a:gd name="csX7" fmla="*/ 0 w 1780097"/>
              <a:gd name="csY7" fmla="*/ 1483408 h 1780097"/>
              <a:gd name="csX8" fmla="*/ 0 w 1780097"/>
              <a:gd name="csY8" fmla="*/ 296689 h 17800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0097" h="1780097">
                <a:moveTo>
                  <a:pt x="0" y="296689"/>
                </a:moveTo>
                <a:cubicBezTo>
                  <a:pt x="0" y="132832"/>
                  <a:pt x="132832" y="0"/>
                  <a:pt x="296689" y="0"/>
                </a:cubicBezTo>
                <a:lnTo>
                  <a:pt x="1483408" y="0"/>
                </a:lnTo>
                <a:cubicBezTo>
                  <a:pt x="1647265" y="0"/>
                  <a:pt x="1780097" y="132832"/>
                  <a:pt x="1780097" y="296689"/>
                </a:cubicBezTo>
                <a:lnTo>
                  <a:pt x="1780097" y="1483408"/>
                </a:lnTo>
                <a:cubicBezTo>
                  <a:pt x="1780097" y="1647265"/>
                  <a:pt x="1647265" y="1780097"/>
                  <a:pt x="1483408" y="1780097"/>
                </a:cubicBezTo>
                <a:lnTo>
                  <a:pt x="296689" y="1780097"/>
                </a:lnTo>
                <a:cubicBezTo>
                  <a:pt x="132832" y="1780097"/>
                  <a:pt x="0" y="1647265"/>
                  <a:pt x="0" y="1483408"/>
                </a:cubicBezTo>
                <a:lnTo>
                  <a:pt x="0" y="296689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337" tIns="178337" rIns="178337" bIns="178337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Variation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D7F2F98-A391-A23E-462C-8B0416F2E03E}"/>
              </a:ext>
            </a:extLst>
          </p:cNvPr>
          <p:cNvSpPr/>
          <p:nvPr/>
        </p:nvSpPr>
        <p:spPr>
          <a:xfrm>
            <a:off x="7667123" y="1420749"/>
            <a:ext cx="1780097" cy="1780097"/>
          </a:xfrm>
          <a:custGeom>
            <a:avLst/>
            <a:gdLst>
              <a:gd name="csX0" fmla="*/ 0 w 1780097"/>
              <a:gd name="csY0" fmla="*/ 296689 h 1780097"/>
              <a:gd name="csX1" fmla="*/ 296689 w 1780097"/>
              <a:gd name="csY1" fmla="*/ 0 h 1780097"/>
              <a:gd name="csX2" fmla="*/ 1483408 w 1780097"/>
              <a:gd name="csY2" fmla="*/ 0 h 1780097"/>
              <a:gd name="csX3" fmla="*/ 1780097 w 1780097"/>
              <a:gd name="csY3" fmla="*/ 296689 h 1780097"/>
              <a:gd name="csX4" fmla="*/ 1780097 w 1780097"/>
              <a:gd name="csY4" fmla="*/ 1483408 h 1780097"/>
              <a:gd name="csX5" fmla="*/ 1483408 w 1780097"/>
              <a:gd name="csY5" fmla="*/ 1780097 h 1780097"/>
              <a:gd name="csX6" fmla="*/ 296689 w 1780097"/>
              <a:gd name="csY6" fmla="*/ 1780097 h 1780097"/>
              <a:gd name="csX7" fmla="*/ 0 w 1780097"/>
              <a:gd name="csY7" fmla="*/ 1483408 h 1780097"/>
              <a:gd name="csX8" fmla="*/ 0 w 1780097"/>
              <a:gd name="csY8" fmla="*/ 296689 h 17800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0097" h="1780097">
                <a:moveTo>
                  <a:pt x="0" y="296689"/>
                </a:moveTo>
                <a:cubicBezTo>
                  <a:pt x="0" y="132832"/>
                  <a:pt x="132832" y="0"/>
                  <a:pt x="296689" y="0"/>
                </a:cubicBezTo>
                <a:lnTo>
                  <a:pt x="1483408" y="0"/>
                </a:lnTo>
                <a:cubicBezTo>
                  <a:pt x="1647265" y="0"/>
                  <a:pt x="1780097" y="132832"/>
                  <a:pt x="1780097" y="296689"/>
                </a:cubicBezTo>
                <a:lnTo>
                  <a:pt x="1780097" y="1483408"/>
                </a:lnTo>
                <a:cubicBezTo>
                  <a:pt x="1780097" y="1647265"/>
                  <a:pt x="1647265" y="1780097"/>
                  <a:pt x="1483408" y="1780097"/>
                </a:cubicBezTo>
                <a:lnTo>
                  <a:pt x="296689" y="1780097"/>
                </a:lnTo>
                <a:cubicBezTo>
                  <a:pt x="132832" y="1780097"/>
                  <a:pt x="0" y="1647265"/>
                  <a:pt x="0" y="1483408"/>
                </a:cubicBezTo>
                <a:lnTo>
                  <a:pt x="0" y="296689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337" tIns="178337" rIns="178337" bIns="178337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/>
              <a:t>Meaphrasis</a:t>
            </a:r>
            <a:endParaRPr lang="en-US" sz="2400" kern="1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0403E95-2EC4-C48D-922B-7943334707D6}"/>
              </a:ext>
            </a:extLst>
          </p:cNvPr>
          <p:cNvSpPr/>
          <p:nvPr/>
        </p:nvSpPr>
        <p:spPr>
          <a:xfrm>
            <a:off x="5750095" y="3337777"/>
            <a:ext cx="1780097" cy="1780097"/>
          </a:xfrm>
          <a:custGeom>
            <a:avLst/>
            <a:gdLst>
              <a:gd name="csX0" fmla="*/ 0 w 1780097"/>
              <a:gd name="csY0" fmla="*/ 296689 h 1780097"/>
              <a:gd name="csX1" fmla="*/ 296689 w 1780097"/>
              <a:gd name="csY1" fmla="*/ 0 h 1780097"/>
              <a:gd name="csX2" fmla="*/ 1483408 w 1780097"/>
              <a:gd name="csY2" fmla="*/ 0 h 1780097"/>
              <a:gd name="csX3" fmla="*/ 1780097 w 1780097"/>
              <a:gd name="csY3" fmla="*/ 296689 h 1780097"/>
              <a:gd name="csX4" fmla="*/ 1780097 w 1780097"/>
              <a:gd name="csY4" fmla="*/ 1483408 h 1780097"/>
              <a:gd name="csX5" fmla="*/ 1483408 w 1780097"/>
              <a:gd name="csY5" fmla="*/ 1780097 h 1780097"/>
              <a:gd name="csX6" fmla="*/ 296689 w 1780097"/>
              <a:gd name="csY6" fmla="*/ 1780097 h 1780097"/>
              <a:gd name="csX7" fmla="*/ 0 w 1780097"/>
              <a:gd name="csY7" fmla="*/ 1483408 h 1780097"/>
              <a:gd name="csX8" fmla="*/ 0 w 1780097"/>
              <a:gd name="csY8" fmla="*/ 296689 h 17800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0097" h="1780097">
                <a:moveTo>
                  <a:pt x="0" y="296689"/>
                </a:moveTo>
                <a:cubicBezTo>
                  <a:pt x="0" y="132832"/>
                  <a:pt x="132832" y="0"/>
                  <a:pt x="296689" y="0"/>
                </a:cubicBezTo>
                <a:lnTo>
                  <a:pt x="1483408" y="0"/>
                </a:lnTo>
                <a:cubicBezTo>
                  <a:pt x="1647265" y="0"/>
                  <a:pt x="1780097" y="132832"/>
                  <a:pt x="1780097" y="296689"/>
                </a:cubicBezTo>
                <a:lnTo>
                  <a:pt x="1780097" y="1483408"/>
                </a:lnTo>
                <a:cubicBezTo>
                  <a:pt x="1780097" y="1647265"/>
                  <a:pt x="1647265" y="1780097"/>
                  <a:pt x="1483408" y="1780097"/>
                </a:cubicBezTo>
                <a:lnTo>
                  <a:pt x="296689" y="1780097"/>
                </a:lnTo>
                <a:cubicBezTo>
                  <a:pt x="132832" y="1780097"/>
                  <a:pt x="0" y="1647265"/>
                  <a:pt x="0" y="1483408"/>
                </a:cubicBezTo>
                <a:lnTo>
                  <a:pt x="0" y="296689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337" tIns="178337" rIns="178337" bIns="178337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Paraphrasis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1472DCD-726F-B5FC-9C48-64D006ADDE50}"/>
              </a:ext>
            </a:extLst>
          </p:cNvPr>
          <p:cNvSpPr/>
          <p:nvPr/>
        </p:nvSpPr>
        <p:spPr>
          <a:xfrm>
            <a:off x="7667123" y="3337777"/>
            <a:ext cx="1780097" cy="1780097"/>
          </a:xfrm>
          <a:custGeom>
            <a:avLst/>
            <a:gdLst>
              <a:gd name="csX0" fmla="*/ 0 w 1780097"/>
              <a:gd name="csY0" fmla="*/ 296689 h 1780097"/>
              <a:gd name="csX1" fmla="*/ 296689 w 1780097"/>
              <a:gd name="csY1" fmla="*/ 0 h 1780097"/>
              <a:gd name="csX2" fmla="*/ 1483408 w 1780097"/>
              <a:gd name="csY2" fmla="*/ 0 h 1780097"/>
              <a:gd name="csX3" fmla="*/ 1780097 w 1780097"/>
              <a:gd name="csY3" fmla="*/ 296689 h 1780097"/>
              <a:gd name="csX4" fmla="*/ 1780097 w 1780097"/>
              <a:gd name="csY4" fmla="*/ 1483408 h 1780097"/>
              <a:gd name="csX5" fmla="*/ 1483408 w 1780097"/>
              <a:gd name="csY5" fmla="*/ 1780097 h 1780097"/>
              <a:gd name="csX6" fmla="*/ 296689 w 1780097"/>
              <a:gd name="csY6" fmla="*/ 1780097 h 1780097"/>
              <a:gd name="csX7" fmla="*/ 0 w 1780097"/>
              <a:gd name="csY7" fmla="*/ 1483408 h 1780097"/>
              <a:gd name="csX8" fmla="*/ 0 w 1780097"/>
              <a:gd name="csY8" fmla="*/ 296689 h 17800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0097" h="1780097">
                <a:moveTo>
                  <a:pt x="0" y="296689"/>
                </a:moveTo>
                <a:cubicBezTo>
                  <a:pt x="0" y="132832"/>
                  <a:pt x="132832" y="0"/>
                  <a:pt x="296689" y="0"/>
                </a:cubicBezTo>
                <a:lnTo>
                  <a:pt x="1483408" y="0"/>
                </a:lnTo>
                <a:cubicBezTo>
                  <a:pt x="1647265" y="0"/>
                  <a:pt x="1780097" y="132832"/>
                  <a:pt x="1780097" y="296689"/>
                </a:cubicBezTo>
                <a:lnTo>
                  <a:pt x="1780097" y="1483408"/>
                </a:lnTo>
                <a:cubicBezTo>
                  <a:pt x="1780097" y="1647265"/>
                  <a:pt x="1647265" y="1780097"/>
                  <a:pt x="1483408" y="1780097"/>
                </a:cubicBezTo>
                <a:lnTo>
                  <a:pt x="296689" y="1780097"/>
                </a:lnTo>
                <a:cubicBezTo>
                  <a:pt x="132832" y="1780097"/>
                  <a:pt x="0" y="1647265"/>
                  <a:pt x="0" y="1483408"/>
                </a:cubicBezTo>
                <a:lnTo>
                  <a:pt x="0" y="296689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337" tIns="178337" rIns="178337" bIns="178337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Epitome</a:t>
            </a:r>
          </a:p>
        </p:txBody>
      </p:sp>
    </p:spTree>
    <p:extLst>
      <p:ext uri="{BB962C8B-B14F-4D97-AF65-F5344CB8AC3E}">
        <p14:creationId xmlns:p14="http://schemas.microsoft.com/office/powerpoint/2010/main" val="361010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C08B7-DED2-9801-9B0C-4C97CBAC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440" y="1366663"/>
            <a:ext cx="4554537" cy="1478570"/>
          </a:xfrm>
        </p:spPr>
        <p:txBody>
          <a:bodyPr/>
          <a:lstStyle/>
          <a:p>
            <a:pPr algn="ctr"/>
            <a:r>
              <a:rPr lang="en-US" i="1" dirty="0" err="1"/>
              <a:t>Progymnasmata</a:t>
            </a:r>
            <a:endParaRPr lang="en-US" i="1" dirty="0"/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20C57B80-2D68-C520-6A6B-9ECBDD3F311C}"/>
              </a:ext>
            </a:extLst>
          </p:cNvPr>
          <p:cNvSpPr/>
          <p:nvPr/>
        </p:nvSpPr>
        <p:spPr>
          <a:xfrm>
            <a:off x="5564699" y="623864"/>
            <a:ext cx="6028299" cy="6028299"/>
          </a:xfrm>
          <a:prstGeom prst="circularArrow">
            <a:avLst>
              <a:gd name="adj1" fmla="val 5544"/>
              <a:gd name="adj2" fmla="val 330680"/>
              <a:gd name="adj3" fmla="val 14952735"/>
              <a:gd name="adj4" fmla="val 16703663"/>
              <a:gd name="adj5" fmla="val 5757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1B17F10-F1FE-AF0C-5C74-12C33502536A}"/>
              </a:ext>
            </a:extLst>
          </p:cNvPr>
          <p:cNvSpPr/>
          <p:nvPr/>
        </p:nvSpPr>
        <p:spPr>
          <a:xfrm>
            <a:off x="7936592" y="721644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Fable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284C96-E36A-1004-C794-C54A7959F56D}"/>
              </a:ext>
            </a:extLst>
          </p:cNvPr>
          <p:cNvSpPr/>
          <p:nvPr/>
        </p:nvSpPr>
        <p:spPr>
          <a:xfrm>
            <a:off x="9326419" y="1129734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Narrative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1172E-7710-5222-48B9-633A9DE5231F}"/>
              </a:ext>
            </a:extLst>
          </p:cNvPr>
          <p:cNvSpPr/>
          <p:nvPr/>
        </p:nvSpPr>
        <p:spPr>
          <a:xfrm>
            <a:off x="10274986" y="2224438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Maxim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C4063FA-1BF9-1EF4-41B6-ACF09EAB8E26}"/>
              </a:ext>
            </a:extLst>
          </p:cNvPr>
          <p:cNvSpPr/>
          <p:nvPr/>
        </p:nvSpPr>
        <p:spPr>
          <a:xfrm>
            <a:off x="10481129" y="3658196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Cheria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D477A10-D82A-D0A7-4DB6-639B5B24C082}"/>
              </a:ext>
            </a:extLst>
          </p:cNvPr>
          <p:cNvSpPr/>
          <p:nvPr/>
        </p:nvSpPr>
        <p:spPr>
          <a:xfrm>
            <a:off x="9879400" y="4975800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Refutation / Confirmation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27DABE-0302-CBEA-5099-D807AEB846D9}"/>
              </a:ext>
            </a:extLst>
          </p:cNvPr>
          <p:cNvSpPr/>
          <p:nvPr/>
        </p:nvSpPr>
        <p:spPr>
          <a:xfrm>
            <a:off x="8660842" y="5758919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Commonplace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AACBF88-CED3-DC10-3322-1C110FFEA915}"/>
              </a:ext>
            </a:extLst>
          </p:cNvPr>
          <p:cNvSpPr/>
          <p:nvPr/>
        </p:nvSpPr>
        <p:spPr>
          <a:xfrm>
            <a:off x="7212341" y="5758919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 err="1"/>
              <a:t>Enomium</a:t>
            </a:r>
            <a:r>
              <a:rPr lang="en-US" sz="1500" kern="1200" dirty="0"/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40BAF17-4C4A-8C4C-58E4-0BC3CAC933E7}"/>
              </a:ext>
            </a:extLst>
          </p:cNvPr>
          <p:cNvSpPr/>
          <p:nvPr/>
        </p:nvSpPr>
        <p:spPr>
          <a:xfrm>
            <a:off x="5993784" y="4975800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Invective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9471B65-6275-2DE0-E9F9-B4930908D374}"/>
              </a:ext>
            </a:extLst>
          </p:cNvPr>
          <p:cNvSpPr/>
          <p:nvPr/>
        </p:nvSpPr>
        <p:spPr>
          <a:xfrm>
            <a:off x="5392054" y="3658196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Comparison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FC046C1-855C-77C1-22A6-56D009447B5F}"/>
              </a:ext>
            </a:extLst>
          </p:cNvPr>
          <p:cNvSpPr/>
          <p:nvPr/>
        </p:nvSpPr>
        <p:spPr>
          <a:xfrm>
            <a:off x="5598198" y="2224438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Thesis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C9679C-D6E4-D202-FF56-6017B50660CD}"/>
              </a:ext>
            </a:extLst>
          </p:cNvPr>
          <p:cNvSpPr/>
          <p:nvPr/>
        </p:nvSpPr>
        <p:spPr>
          <a:xfrm>
            <a:off x="6546764" y="1129734"/>
            <a:ext cx="1284514" cy="642257"/>
          </a:xfrm>
          <a:custGeom>
            <a:avLst/>
            <a:gdLst>
              <a:gd name="csX0" fmla="*/ 0 w 1284514"/>
              <a:gd name="csY0" fmla="*/ 107045 h 642257"/>
              <a:gd name="csX1" fmla="*/ 107045 w 1284514"/>
              <a:gd name="csY1" fmla="*/ 0 h 642257"/>
              <a:gd name="csX2" fmla="*/ 1177469 w 1284514"/>
              <a:gd name="csY2" fmla="*/ 0 h 642257"/>
              <a:gd name="csX3" fmla="*/ 1284514 w 1284514"/>
              <a:gd name="csY3" fmla="*/ 107045 h 642257"/>
              <a:gd name="csX4" fmla="*/ 1284514 w 1284514"/>
              <a:gd name="csY4" fmla="*/ 535212 h 642257"/>
              <a:gd name="csX5" fmla="*/ 1177469 w 1284514"/>
              <a:gd name="csY5" fmla="*/ 642257 h 642257"/>
              <a:gd name="csX6" fmla="*/ 107045 w 1284514"/>
              <a:gd name="csY6" fmla="*/ 642257 h 642257"/>
              <a:gd name="csX7" fmla="*/ 0 w 1284514"/>
              <a:gd name="csY7" fmla="*/ 535212 h 642257"/>
              <a:gd name="csX8" fmla="*/ 0 w 1284514"/>
              <a:gd name="csY8" fmla="*/ 107045 h 642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84514" h="642257">
                <a:moveTo>
                  <a:pt x="0" y="107045"/>
                </a:moveTo>
                <a:cubicBezTo>
                  <a:pt x="0" y="47926"/>
                  <a:pt x="47926" y="0"/>
                  <a:pt x="107045" y="0"/>
                </a:cubicBezTo>
                <a:lnTo>
                  <a:pt x="1177469" y="0"/>
                </a:lnTo>
                <a:cubicBezTo>
                  <a:pt x="1236588" y="0"/>
                  <a:pt x="1284514" y="47926"/>
                  <a:pt x="1284514" y="107045"/>
                </a:cubicBezTo>
                <a:lnTo>
                  <a:pt x="1284514" y="535212"/>
                </a:lnTo>
                <a:cubicBezTo>
                  <a:pt x="1284514" y="594331"/>
                  <a:pt x="1236588" y="642257"/>
                  <a:pt x="1177469" y="642257"/>
                </a:cubicBezTo>
                <a:lnTo>
                  <a:pt x="107045" y="642257"/>
                </a:lnTo>
                <a:cubicBezTo>
                  <a:pt x="47926" y="642257"/>
                  <a:pt x="0" y="594331"/>
                  <a:pt x="0" y="535212"/>
                </a:cubicBezTo>
                <a:lnTo>
                  <a:pt x="0" y="107045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502" tIns="88502" rIns="88502" bIns="88502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Law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803CC961-DE0B-6E1D-D3E1-F3631461A83B}"/>
              </a:ext>
            </a:extLst>
          </p:cNvPr>
          <p:cNvSpPr/>
          <p:nvPr/>
        </p:nvSpPr>
        <p:spPr>
          <a:xfrm>
            <a:off x="1742210" y="3179878"/>
            <a:ext cx="3438523" cy="1098175"/>
          </a:xfrm>
          <a:prstGeom prst="wedgeEllipseCallout">
            <a:avLst>
              <a:gd name="adj1" fmla="val -58035"/>
              <a:gd name="adj2" fmla="val -11454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Greek work for “preliminary exercises”</a:t>
            </a:r>
          </a:p>
        </p:txBody>
      </p:sp>
    </p:spTree>
    <p:extLst>
      <p:ext uri="{BB962C8B-B14F-4D97-AF65-F5344CB8AC3E}">
        <p14:creationId xmlns:p14="http://schemas.microsoft.com/office/powerpoint/2010/main" val="218678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519FA62B-A2C9-49F5-8C45-9D5CDCD72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24E966C-35F3-4DB1-8C23-4BC252E4E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24ADCBC-2A94-4F6E-BC8D-278612B7A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7" name="Rectangle 5">
                <a:extLst>
                  <a:ext uri="{FF2B5EF4-FFF2-40B4-BE49-F238E27FC236}">
                    <a16:creationId xmlns:a16="http://schemas.microsoft.com/office/drawing/2014/main" id="{38F45A3E-0BAF-4E7A-AD24-51B345041D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id="{5340FE26-BABB-409C-A32A-B3D10BD235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A9468B59-1984-42C3-88A4-942CF6EF75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F6B5E914-0078-49CC-AD42-C97DC361CD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D18B3F5A-0978-48AE-9360-8ABC8CEABB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27E73F9B-CBFF-473A-9B41-8964B831E9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558218B5-0904-4C19-8935-1A64432BC2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DBCBCB59-A700-4032-AB43-CB06687996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861A9C11-1685-4F09-B995-D5ECAD15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57CCC420-3BF0-4A3E-A4FB-41537B0642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1DEFC6D1-15DA-4DDC-8FD1-B7630B8D6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16">
                <a:extLst>
                  <a:ext uri="{FF2B5EF4-FFF2-40B4-BE49-F238E27FC236}">
                    <a16:creationId xmlns:a16="http://schemas.microsoft.com/office/drawing/2014/main" id="{0C6F2EE9-81FE-4B46-9513-6EC7D93012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26DF77E9-F68C-4FE0-864E-A4A4DE3616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9D3495ED-B588-4755-B8BB-18D33E4AC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E76105FE-305A-42A7-B2DD-388B99FAB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0">
                <a:extLst>
                  <a:ext uri="{FF2B5EF4-FFF2-40B4-BE49-F238E27FC236}">
                    <a16:creationId xmlns:a16="http://schemas.microsoft.com/office/drawing/2014/main" id="{F1883F6E-6FAE-49E2-AE28-02B88BEBF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8C8A198F-A0AA-455F-ACD5-8587457BDD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2">
                <a:extLst>
                  <a:ext uri="{FF2B5EF4-FFF2-40B4-BE49-F238E27FC236}">
                    <a16:creationId xmlns:a16="http://schemas.microsoft.com/office/drawing/2014/main" id="{E57E155C-0F05-498E-B0E3-33AE15B7E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3D7FB1D7-F9DB-443D-A2D4-40C46F6975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24">
                <a:extLst>
                  <a:ext uri="{FF2B5EF4-FFF2-40B4-BE49-F238E27FC236}">
                    <a16:creationId xmlns:a16="http://schemas.microsoft.com/office/drawing/2014/main" id="{9EF7FB08-B52A-4C0D-BF32-AC6D91AE9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25">
                <a:extLst>
                  <a:ext uri="{FF2B5EF4-FFF2-40B4-BE49-F238E27FC236}">
                    <a16:creationId xmlns:a16="http://schemas.microsoft.com/office/drawing/2014/main" id="{2A27D708-7911-4EAB-8A9D-E608726B5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26">
                <a:extLst>
                  <a:ext uri="{FF2B5EF4-FFF2-40B4-BE49-F238E27FC236}">
                    <a16:creationId xmlns:a16="http://schemas.microsoft.com/office/drawing/2014/main" id="{40A3E3AC-335B-4EAB-A5D4-E72C8434AB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id="{FC4E923E-7CEC-4950-8C12-F40EAE7A36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id="{23A92FB5-3211-4195-8FFA-A8F49F677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29">
                <a:extLst>
                  <a:ext uri="{FF2B5EF4-FFF2-40B4-BE49-F238E27FC236}">
                    <a16:creationId xmlns:a16="http://schemas.microsoft.com/office/drawing/2014/main" id="{BB88442A-84E1-4264-BD24-B14020F21E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30">
                <a:extLst>
                  <a:ext uri="{FF2B5EF4-FFF2-40B4-BE49-F238E27FC236}">
                    <a16:creationId xmlns:a16="http://schemas.microsoft.com/office/drawing/2014/main" id="{B47AD665-0844-40BF-AE62-BA493929C5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31">
                <a:extLst>
                  <a:ext uri="{FF2B5EF4-FFF2-40B4-BE49-F238E27FC236}">
                    <a16:creationId xmlns:a16="http://schemas.microsoft.com/office/drawing/2014/main" id="{01D8E540-292C-4867-BD21-43910262E9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00C8F50-D632-4BE8-B5BF-8AEAE2D13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7" name="Freeform 32">
                <a:extLst>
                  <a:ext uri="{FF2B5EF4-FFF2-40B4-BE49-F238E27FC236}">
                    <a16:creationId xmlns:a16="http://schemas.microsoft.com/office/drawing/2014/main" id="{7870CC07-8D37-4F4D-A73B-9762FFAB17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3">
                <a:extLst>
                  <a:ext uri="{FF2B5EF4-FFF2-40B4-BE49-F238E27FC236}">
                    <a16:creationId xmlns:a16="http://schemas.microsoft.com/office/drawing/2014/main" id="{06B84BAB-C27B-4804-9496-FDDA7FF6F2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34">
                <a:extLst>
                  <a:ext uri="{FF2B5EF4-FFF2-40B4-BE49-F238E27FC236}">
                    <a16:creationId xmlns:a16="http://schemas.microsoft.com/office/drawing/2014/main" id="{45E90447-AF32-4C90-8940-D5EBE9F64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35">
                <a:extLst>
                  <a:ext uri="{FF2B5EF4-FFF2-40B4-BE49-F238E27FC236}">
                    <a16:creationId xmlns:a16="http://schemas.microsoft.com/office/drawing/2014/main" id="{DFD35AB5-2871-471E-87D3-C3C024C31E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36">
                <a:extLst>
                  <a:ext uri="{FF2B5EF4-FFF2-40B4-BE49-F238E27FC236}">
                    <a16:creationId xmlns:a16="http://schemas.microsoft.com/office/drawing/2014/main" id="{60EED77B-C4CD-44DE-B7AA-472CBEE6EC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37">
                <a:extLst>
                  <a:ext uri="{FF2B5EF4-FFF2-40B4-BE49-F238E27FC236}">
                    <a16:creationId xmlns:a16="http://schemas.microsoft.com/office/drawing/2014/main" id="{68122908-2E24-4971-A70E-29CFE953E5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38">
                <a:extLst>
                  <a:ext uri="{FF2B5EF4-FFF2-40B4-BE49-F238E27FC236}">
                    <a16:creationId xmlns:a16="http://schemas.microsoft.com/office/drawing/2014/main" id="{43930918-848F-4F70-8C42-426DCCB4D4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39">
                <a:extLst>
                  <a:ext uri="{FF2B5EF4-FFF2-40B4-BE49-F238E27FC236}">
                    <a16:creationId xmlns:a16="http://schemas.microsoft.com/office/drawing/2014/main" id="{7C2C1A0B-06A1-4F89-9A58-66CAB57F1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40">
                <a:extLst>
                  <a:ext uri="{FF2B5EF4-FFF2-40B4-BE49-F238E27FC236}">
                    <a16:creationId xmlns:a16="http://schemas.microsoft.com/office/drawing/2014/main" id="{F26FAEF0-6EA1-41B4-AC1D-0BC56E43EF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Rectangle 41">
                <a:extLst>
                  <a:ext uri="{FF2B5EF4-FFF2-40B4-BE49-F238E27FC236}">
                    <a16:creationId xmlns:a16="http://schemas.microsoft.com/office/drawing/2014/main" id="{563F085C-A9C1-47AB-9656-468B79DE5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CC34AD-B144-4ABB-CDED-80FB768D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81" y="618518"/>
            <a:ext cx="4054329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Imitation in Writing (</a:t>
            </a:r>
            <a:r>
              <a:rPr lang="en-US" i="1" dirty="0" err="1"/>
              <a:t>Imitatio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906C65-1217-B577-AA86-EA0CB72C9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7914" y="746124"/>
            <a:ext cx="5076296" cy="5475287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I saw that the best thing I could do was get hold of a dictionary—to study, to learn some words. I was lucky enough to reason also that I should try to improve my penmanship. It was sad. I couldn’t even write in a straight line. It was both ideas together that moved me to request a dictionary along with some tables and pencils from the Norfolk Prison Colony school.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000" dirty="0"/>
              <a:t>[...]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I woke up the next morning, thinking about those words—immensely proud to realize that not only had I written so much at one time, but I’d written words that I never knew were in the world. Moreover, with a little effort, I also could remember what many of these words meant. I reviewed the words whose meanings I didn’t remember.</a:t>
            </a:r>
          </a:p>
          <a:p>
            <a:pPr marL="0">
              <a:lnSpc>
                <a:spcPct val="110000"/>
              </a:lnSpc>
            </a:pPr>
            <a:endParaRPr lang="en-US" sz="13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85CEED8-6214-8C2F-F1A0-E004A53F47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rcRect t="6247" r="3" b="22780"/>
          <a:stretch>
            <a:fillRect/>
          </a:stretch>
        </p:blipFill>
        <p:spPr>
          <a:xfrm>
            <a:off x="6614585" y="2389296"/>
            <a:ext cx="4655075" cy="304789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77285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20C669038AC14782E6E1DB1AC3F72A" ma:contentTypeVersion="12" ma:contentTypeDescription="Create a new document." ma:contentTypeScope="" ma:versionID="a87f681264e2bbe932da769c666b9f68">
  <xsd:schema xmlns:xsd="http://www.w3.org/2001/XMLSchema" xmlns:xs="http://www.w3.org/2001/XMLSchema" xmlns:p="http://schemas.microsoft.com/office/2006/metadata/properties" xmlns:ns3="1b88942e-2676-43d8-8ed9-83a17f84fdb8" xmlns:ns4="bef28536-bd5b-4803-98b8-f9c58a28cb43" targetNamespace="http://schemas.microsoft.com/office/2006/metadata/properties" ma:root="true" ma:fieldsID="014c2eec63666657804e4b810ad7ddd7" ns3:_="" ns4:_="">
    <xsd:import namespace="1b88942e-2676-43d8-8ed9-83a17f84fdb8"/>
    <xsd:import namespace="bef28536-bd5b-4803-98b8-f9c58a28cb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8942e-2676-43d8-8ed9-83a17f84f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28536-bd5b-4803-98b8-f9c58a28c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924876-86E7-486D-B582-775EDAA6E1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2C9A53-B19B-4BD8-90D5-4D1C848FB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88942e-2676-43d8-8ed9-83a17f84fdb8"/>
    <ds:schemaRef ds:uri="bef28536-bd5b-4803-98b8-f9c58a28c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8230D4-E525-4906-A005-25F55693CB07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ef28536-bd5b-4803-98b8-f9c58a28cb43"/>
    <ds:schemaRef ds:uri="1b88942e-2676-43d8-8ed9-83a17f84fd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5521</TotalTime>
  <Words>317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Tw Cen MT</vt:lpstr>
      <vt:lpstr>Circuit</vt:lpstr>
      <vt:lpstr>Style</vt:lpstr>
      <vt:lpstr>Thinking out into Language</vt:lpstr>
      <vt:lpstr>Aristotle and Style</vt:lpstr>
      <vt:lpstr>Teaching Style in the Classical Way</vt:lpstr>
      <vt:lpstr>Precepts/Principals (Ars)</vt:lpstr>
      <vt:lpstr>Practice in Writing (Exercitatio)</vt:lpstr>
      <vt:lpstr>Progymnasmata</vt:lpstr>
      <vt:lpstr>Imitation in Writing (Imitatio)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</dc:title>
  <dc:creator>Karen Sichler</dc:creator>
  <cp:lastModifiedBy>Karen Sichler</cp:lastModifiedBy>
  <cp:revision>45</cp:revision>
  <dcterms:created xsi:type="dcterms:W3CDTF">2019-11-04T15:16:22Z</dcterms:created>
  <dcterms:modified xsi:type="dcterms:W3CDTF">2026-02-26T14:07:57Z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42F59E0F-A3A5-41F4-AB5C-17ED1F5467A6</vt:lpwstr>
  </property>
  <property fmtid="{D5CDD505-2E9C-101B-9397-08002B2CF9AE}" pid="3" name="ArticulatePath">
    <vt:lpwstr>Ethics in Information Technology</vt:lpwstr>
  </property>
</Properties>
</file>