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5" r:id="rId6"/>
    <p:sldId id="264" r:id="rId7"/>
    <p:sldId id="257" r:id="rId8"/>
    <p:sldId id="258" r:id="rId9"/>
    <p:sldId id="259" r:id="rId10"/>
    <p:sldId id="260" r:id="rId11"/>
    <p:sldId id="261" r:id="rId12"/>
    <p:sldId id="262" r:id="rId13"/>
    <p:sldId id="266" r:id="rId14"/>
    <p:sldId id="268" r:id="rId15"/>
    <p:sldId id="267" r:id="rId16"/>
  </p:sldIdLst>
  <p:sldSz cx="12192000" cy="6858000"/>
  <p:notesSz cx="6858000" cy="9144000"/>
  <p:custDataLst>
    <p:tags r:id="rId1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73" autoAdjust="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9C4057-6CCF-4958-95AD-176CD7DDEF55}"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1E045E66-76D8-4A46-9F54-66237AFDA07E}">
      <dgm:prSet phldrT="[Text]" phldr="0"/>
      <dgm:spPr/>
      <dgm:t>
        <a:bodyPr/>
        <a:lstStyle/>
        <a:p>
          <a:r>
            <a:rPr lang="en-US" dirty="0"/>
            <a:t>Main Idea</a:t>
          </a:r>
        </a:p>
      </dgm:t>
    </dgm:pt>
    <dgm:pt modelId="{B88CEFFA-99E9-4312-941E-1FC414285C48}" type="parTrans" cxnId="{20BD7CD4-F998-4AC6-AE09-F52C698D5965}">
      <dgm:prSet/>
      <dgm:spPr/>
      <dgm:t>
        <a:bodyPr/>
        <a:lstStyle/>
        <a:p>
          <a:endParaRPr lang="en-US"/>
        </a:p>
      </dgm:t>
    </dgm:pt>
    <dgm:pt modelId="{88FF8BE1-B55B-4EC2-9A32-2D0195A176F2}" type="sibTrans" cxnId="{20BD7CD4-F998-4AC6-AE09-F52C698D5965}">
      <dgm:prSet/>
      <dgm:spPr/>
      <dgm:t>
        <a:bodyPr/>
        <a:lstStyle/>
        <a:p>
          <a:endParaRPr lang="en-US"/>
        </a:p>
      </dgm:t>
    </dgm:pt>
    <dgm:pt modelId="{4E0C58CA-F0C7-4E36-9F71-9AD453962461}">
      <dgm:prSet phldrT="[Text]" phldr="0"/>
      <dgm:spPr/>
      <dgm:t>
        <a:bodyPr/>
        <a:lstStyle/>
        <a:p>
          <a:r>
            <a:rPr lang="en-US" dirty="0"/>
            <a:t>Evidence</a:t>
          </a:r>
        </a:p>
      </dgm:t>
    </dgm:pt>
    <dgm:pt modelId="{2F9CEE8A-35CC-4828-B430-92290B93AFBE}" type="parTrans" cxnId="{A2E6852C-9B9F-4D94-A3AB-C4F353E07B74}">
      <dgm:prSet/>
      <dgm:spPr/>
      <dgm:t>
        <a:bodyPr/>
        <a:lstStyle/>
        <a:p>
          <a:endParaRPr lang="en-US"/>
        </a:p>
      </dgm:t>
    </dgm:pt>
    <dgm:pt modelId="{73B8FAB7-7572-42B2-A3EF-6940A01AEE9D}" type="sibTrans" cxnId="{A2E6852C-9B9F-4D94-A3AB-C4F353E07B74}">
      <dgm:prSet/>
      <dgm:spPr/>
      <dgm:t>
        <a:bodyPr/>
        <a:lstStyle/>
        <a:p>
          <a:endParaRPr lang="en-US"/>
        </a:p>
      </dgm:t>
    </dgm:pt>
    <dgm:pt modelId="{3BECF49E-5B66-4693-B38D-66ECA6EE6386}">
      <dgm:prSet phldrT="[Text]" phldr="0"/>
      <dgm:spPr/>
      <dgm:t>
        <a:bodyPr/>
        <a:lstStyle/>
        <a:p>
          <a:r>
            <a:rPr lang="en-US" dirty="0"/>
            <a:t>Analysis</a:t>
          </a:r>
        </a:p>
      </dgm:t>
    </dgm:pt>
    <dgm:pt modelId="{1C25A96C-A68E-4270-9F04-69D155EF43ED}" type="parTrans" cxnId="{3D07507C-0235-4CB4-B3C6-4A4B467B35A1}">
      <dgm:prSet/>
      <dgm:spPr/>
      <dgm:t>
        <a:bodyPr/>
        <a:lstStyle/>
        <a:p>
          <a:endParaRPr lang="en-US"/>
        </a:p>
      </dgm:t>
    </dgm:pt>
    <dgm:pt modelId="{BA3B0E2A-4D96-4618-B9A5-C2EF57BAEB68}" type="sibTrans" cxnId="{3D07507C-0235-4CB4-B3C6-4A4B467B35A1}">
      <dgm:prSet/>
      <dgm:spPr/>
      <dgm:t>
        <a:bodyPr/>
        <a:lstStyle/>
        <a:p>
          <a:endParaRPr lang="en-US"/>
        </a:p>
      </dgm:t>
    </dgm:pt>
    <dgm:pt modelId="{CD26278E-B8F0-4EB0-9BAA-0CB7A41E3F2D}">
      <dgm:prSet phldrT="[Text]" phldr="0"/>
      <dgm:spPr/>
      <dgm:t>
        <a:bodyPr/>
        <a:lstStyle/>
        <a:p>
          <a:r>
            <a:rPr lang="en-US" dirty="0"/>
            <a:t>Link Back</a:t>
          </a:r>
        </a:p>
      </dgm:t>
    </dgm:pt>
    <dgm:pt modelId="{EA5C8D69-6808-4425-8549-70234DB3E74C}" type="parTrans" cxnId="{4C65EEF3-0DC3-489C-B158-B69C4293101D}">
      <dgm:prSet/>
      <dgm:spPr/>
      <dgm:t>
        <a:bodyPr/>
        <a:lstStyle/>
        <a:p>
          <a:endParaRPr lang="en-US"/>
        </a:p>
      </dgm:t>
    </dgm:pt>
    <dgm:pt modelId="{96E9D700-E888-47DF-919D-6C14CEEF5205}" type="sibTrans" cxnId="{4C65EEF3-0DC3-489C-B158-B69C4293101D}">
      <dgm:prSet/>
      <dgm:spPr/>
      <dgm:t>
        <a:bodyPr/>
        <a:lstStyle/>
        <a:p>
          <a:endParaRPr lang="en-US"/>
        </a:p>
      </dgm:t>
    </dgm:pt>
    <dgm:pt modelId="{36C2497C-0E24-4A46-9B6B-EC4DFD3BFC22}" type="pres">
      <dgm:prSet presAssocID="{8F9C4057-6CCF-4958-95AD-176CD7DDEF55}" presName="linear" presStyleCnt="0">
        <dgm:presLayoutVars>
          <dgm:dir/>
          <dgm:animLvl val="lvl"/>
          <dgm:resizeHandles val="exact"/>
        </dgm:presLayoutVars>
      </dgm:prSet>
      <dgm:spPr/>
    </dgm:pt>
    <dgm:pt modelId="{A47D5444-C407-43B4-A593-0274BEC731A2}" type="pres">
      <dgm:prSet presAssocID="{1E045E66-76D8-4A46-9F54-66237AFDA07E}" presName="parentLin" presStyleCnt="0"/>
      <dgm:spPr/>
    </dgm:pt>
    <dgm:pt modelId="{B17E79EE-EA12-47D7-A39A-60A9BF378424}" type="pres">
      <dgm:prSet presAssocID="{1E045E66-76D8-4A46-9F54-66237AFDA07E}" presName="parentLeftMargin" presStyleLbl="node1" presStyleIdx="0" presStyleCnt="4"/>
      <dgm:spPr/>
    </dgm:pt>
    <dgm:pt modelId="{B32C06AD-0F03-4A88-BB5E-ECE982EB59F1}" type="pres">
      <dgm:prSet presAssocID="{1E045E66-76D8-4A46-9F54-66237AFDA07E}" presName="parentText" presStyleLbl="node1" presStyleIdx="0" presStyleCnt="4">
        <dgm:presLayoutVars>
          <dgm:chMax val="0"/>
          <dgm:bulletEnabled val="1"/>
        </dgm:presLayoutVars>
      </dgm:prSet>
      <dgm:spPr/>
    </dgm:pt>
    <dgm:pt modelId="{A0634AC3-702A-495F-885B-E10DA5672343}" type="pres">
      <dgm:prSet presAssocID="{1E045E66-76D8-4A46-9F54-66237AFDA07E}" presName="negativeSpace" presStyleCnt="0"/>
      <dgm:spPr/>
    </dgm:pt>
    <dgm:pt modelId="{3B434A4F-8BBF-4488-B2EB-15968962D93F}" type="pres">
      <dgm:prSet presAssocID="{1E045E66-76D8-4A46-9F54-66237AFDA07E}" presName="childText" presStyleLbl="conFgAcc1" presStyleIdx="0" presStyleCnt="4">
        <dgm:presLayoutVars>
          <dgm:bulletEnabled val="1"/>
        </dgm:presLayoutVars>
      </dgm:prSet>
      <dgm:spPr/>
    </dgm:pt>
    <dgm:pt modelId="{03157D08-0855-4A53-8D1F-10BCAB5F816A}" type="pres">
      <dgm:prSet presAssocID="{88FF8BE1-B55B-4EC2-9A32-2D0195A176F2}" presName="spaceBetweenRectangles" presStyleCnt="0"/>
      <dgm:spPr/>
    </dgm:pt>
    <dgm:pt modelId="{46BFD1E8-98DC-4B82-A35B-D3CBE640C32B}" type="pres">
      <dgm:prSet presAssocID="{4E0C58CA-F0C7-4E36-9F71-9AD453962461}" presName="parentLin" presStyleCnt="0"/>
      <dgm:spPr/>
    </dgm:pt>
    <dgm:pt modelId="{EA1C261A-91C8-4FDB-9FCD-2C7DDB820375}" type="pres">
      <dgm:prSet presAssocID="{4E0C58CA-F0C7-4E36-9F71-9AD453962461}" presName="parentLeftMargin" presStyleLbl="node1" presStyleIdx="0" presStyleCnt="4"/>
      <dgm:spPr/>
    </dgm:pt>
    <dgm:pt modelId="{1D8CE33C-6A4A-4E2C-B2DA-6C30E66145F5}" type="pres">
      <dgm:prSet presAssocID="{4E0C58CA-F0C7-4E36-9F71-9AD453962461}" presName="parentText" presStyleLbl="node1" presStyleIdx="1" presStyleCnt="4">
        <dgm:presLayoutVars>
          <dgm:chMax val="0"/>
          <dgm:bulletEnabled val="1"/>
        </dgm:presLayoutVars>
      </dgm:prSet>
      <dgm:spPr/>
    </dgm:pt>
    <dgm:pt modelId="{7F8F1D2F-C811-4D86-BD54-9800EC92222D}" type="pres">
      <dgm:prSet presAssocID="{4E0C58CA-F0C7-4E36-9F71-9AD453962461}" presName="negativeSpace" presStyleCnt="0"/>
      <dgm:spPr/>
    </dgm:pt>
    <dgm:pt modelId="{A99AB937-79F4-4334-9160-DC71FB50595D}" type="pres">
      <dgm:prSet presAssocID="{4E0C58CA-F0C7-4E36-9F71-9AD453962461}" presName="childText" presStyleLbl="conFgAcc1" presStyleIdx="1" presStyleCnt="4">
        <dgm:presLayoutVars>
          <dgm:bulletEnabled val="1"/>
        </dgm:presLayoutVars>
      </dgm:prSet>
      <dgm:spPr/>
    </dgm:pt>
    <dgm:pt modelId="{50D5B920-1E53-4097-A8DC-46B3110D4D2E}" type="pres">
      <dgm:prSet presAssocID="{73B8FAB7-7572-42B2-A3EF-6940A01AEE9D}" presName="spaceBetweenRectangles" presStyleCnt="0"/>
      <dgm:spPr/>
    </dgm:pt>
    <dgm:pt modelId="{F4E8B9A6-8928-4E5C-B4E5-AD96C0EAAB6F}" type="pres">
      <dgm:prSet presAssocID="{3BECF49E-5B66-4693-B38D-66ECA6EE6386}" presName="parentLin" presStyleCnt="0"/>
      <dgm:spPr/>
    </dgm:pt>
    <dgm:pt modelId="{D726ACAA-4380-43AC-8636-2FB0FB1CD52A}" type="pres">
      <dgm:prSet presAssocID="{3BECF49E-5B66-4693-B38D-66ECA6EE6386}" presName="parentLeftMargin" presStyleLbl="node1" presStyleIdx="1" presStyleCnt="4"/>
      <dgm:spPr/>
    </dgm:pt>
    <dgm:pt modelId="{6B29127B-32A8-4572-9DDA-76158D4F035E}" type="pres">
      <dgm:prSet presAssocID="{3BECF49E-5B66-4693-B38D-66ECA6EE6386}" presName="parentText" presStyleLbl="node1" presStyleIdx="2" presStyleCnt="4">
        <dgm:presLayoutVars>
          <dgm:chMax val="0"/>
          <dgm:bulletEnabled val="1"/>
        </dgm:presLayoutVars>
      </dgm:prSet>
      <dgm:spPr/>
    </dgm:pt>
    <dgm:pt modelId="{7B693439-677D-499E-A648-D7119DCB053E}" type="pres">
      <dgm:prSet presAssocID="{3BECF49E-5B66-4693-B38D-66ECA6EE6386}" presName="negativeSpace" presStyleCnt="0"/>
      <dgm:spPr/>
    </dgm:pt>
    <dgm:pt modelId="{66FD2D5C-15AC-40E6-B7E4-21CADA61C8D3}" type="pres">
      <dgm:prSet presAssocID="{3BECF49E-5B66-4693-B38D-66ECA6EE6386}" presName="childText" presStyleLbl="conFgAcc1" presStyleIdx="2" presStyleCnt="4">
        <dgm:presLayoutVars>
          <dgm:bulletEnabled val="1"/>
        </dgm:presLayoutVars>
      </dgm:prSet>
      <dgm:spPr/>
    </dgm:pt>
    <dgm:pt modelId="{061643EE-2691-447E-9A42-C1D0F26E438C}" type="pres">
      <dgm:prSet presAssocID="{BA3B0E2A-4D96-4618-B9A5-C2EF57BAEB68}" presName="spaceBetweenRectangles" presStyleCnt="0"/>
      <dgm:spPr/>
    </dgm:pt>
    <dgm:pt modelId="{1F9877B8-E14E-4E81-B310-6FBCA67EF106}" type="pres">
      <dgm:prSet presAssocID="{CD26278E-B8F0-4EB0-9BAA-0CB7A41E3F2D}" presName="parentLin" presStyleCnt="0"/>
      <dgm:spPr/>
    </dgm:pt>
    <dgm:pt modelId="{4E301629-581C-48B4-BF81-C73D1E6A11D6}" type="pres">
      <dgm:prSet presAssocID="{CD26278E-B8F0-4EB0-9BAA-0CB7A41E3F2D}" presName="parentLeftMargin" presStyleLbl="node1" presStyleIdx="2" presStyleCnt="4"/>
      <dgm:spPr/>
    </dgm:pt>
    <dgm:pt modelId="{F028CF13-44D3-435B-BB1E-45B0B23F1773}" type="pres">
      <dgm:prSet presAssocID="{CD26278E-B8F0-4EB0-9BAA-0CB7A41E3F2D}" presName="parentText" presStyleLbl="node1" presStyleIdx="3" presStyleCnt="4">
        <dgm:presLayoutVars>
          <dgm:chMax val="0"/>
          <dgm:bulletEnabled val="1"/>
        </dgm:presLayoutVars>
      </dgm:prSet>
      <dgm:spPr/>
    </dgm:pt>
    <dgm:pt modelId="{105F4408-B573-444E-BD10-03F9FABB1293}" type="pres">
      <dgm:prSet presAssocID="{CD26278E-B8F0-4EB0-9BAA-0CB7A41E3F2D}" presName="negativeSpace" presStyleCnt="0"/>
      <dgm:spPr/>
    </dgm:pt>
    <dgm:pt modelId="{C7ED1430-094E-4EFE-9D54-82D7FEAF3FC8}" type="pres">
      <dgm:prSet presAssocID="{CD26278E-B8F0-4EB0-9BAA-0CB7A41E3F2D}" presName="childText" presStyleLbl="conFgAcc1" presStyleIdx="3" presStyleCnt="4">
        <dgm:presLayoutVars>
          <dgm:bulletEnabled val="1"/>
        </dgm:presLayoutVars>
      </dgm:prSet>
      <dgm:spPr/>
    </dgm:pt>
  </dgm:ptLst>
  <dgm:cxnLst>
    <dgm:cxn modelId="{E6B1530A-79D7-4069-AA94-871A1AAFA2CA}" type="presOf" srcId="{CD26278E-B8F0-4EB0-9BAA-0CB7A41E3F2D}" destId="{4E301629-581C-48B4-BF81-C73D1E6A11D6}" srcOrd="0" destOrd="0" presId="urn:microsoft.com/office/officeart/2005/8/layout/list1"/>
    <dgm:cxn modelId="{2F91920F-7FE6-454E-91C3-209354C60EE5}" type="presOf" srcId="{3BECF49E-5B66-4693-B38D-66ECA6EE6386}" destId="{6B29127B-32A8-4572-9DDA-76158D4F035E}" srcOrd="1" destOrd="0" presId="urn:microsoft.com/office/officeart/2005/8/layout/list1"/>
    <dgm:cxn modelId="{41876210-37DF-4A68-A38F-49F8B371CE6A}" type="presOf" srcId="{1E045E66-76D8-4A46-9F54-66237AFDA07E}" destId="{B32C06AD-0F03-4A88-BB5E-ECE982EB59F1}" srcOrd="1" destOrd="0" presId="urn:microsoft.com/office/officeart/2005/8/layout/list1"/>
    <dgm:cxn modelId="{22F79D10-2474-4F94-9767-C63D556B4CFC}" type="presOf" srcId="{8F9C4057-6CCF-4958-95AD-176CD7DDEF55}" destId="{36C2497C-0E24-4A46-9B6B-EC4DFD3BFC22}" srcOrd="0" destOrd="0" presId="urn:microsoft.com/office/officeart/2005/8/layout/list1"/>
    <dgm:cxn modelId="{A2E6852C-9B9F-4D94-A3AB-C4F353E07B74}" srcId="{8F9C4057-6CCF-4958-95AD-176CD7DDEF55}" destId="{4E0C58CA-F0C7-4E36-9F71-9AD453962461}" srcOrd="1" destOrd="0" parTransId="{2F9CEE8A-35CC-4828-B430-92290B93AFBE}" sibTransId="{73B8FAB7-7572-42B2-A3EF-6940A01AEE9D}"/>
    <dgm:cxn modelId="{E9D5902E-088F-4030-8AD0-5A5812D552F1}" type="presOf" srcId="{CD26278E-B8F0-4EB0-9BAA-0CB7A41E3F2D}" destId="{F028CF13-44D3-435B-BB1E-45B0B23F1773}" srcOrd="1" destOrd="0" presId="urn:microsoft.com/office/officeart/2005/8/layout/list1"/>
    <dgm:cxn modelId="{44B5BF36-7EC8-42FF-97D4-30DF91F8A571}" type="presOf" srcId="{3BECF49E-5B66-4693-B38D-66ECA6EE6386}" destId="{D726ACAA-4380-43AC-8636-2FB0FB1CD52A}" srcOrd="0" destOrd="0" presId="urn:microsoft.com/office/officeart/2005/8/layout/list1"/>
    <dgm:cxn modelId="{3D07507C-0235-4CB4-B3C6-4A4B467B35A1}" srcId="{8F9C4057-6CCF-4958-95AD-176CD7DDEF55}" destId="{3BECF49E-5B66-4693-B38D-66ECA6EE6386}" srcOrd="2" destOrd="0" parTransId="{1C25A96C-A68E-4270-9F04-69D155EF43ED}" sibTransId="{BA3B0E2A-4D96-4618-B9A5-C2EF57BAEB68}"/>
    <dgm:cxn modelId="{8612F290-1FD6-4EF6-B484-4FEC7A19A5B8}" type="presOf" srcId="{1E045E66-76D8-4A46-9F54-66237AFDA07E}" destId="{B17E79EE-EA12-47D7-A39A-60A9BF378424}" srcOrd="0" destOrd="0" presId="urn:microsoft.com/office/officeart/2005/8/layout/list1"/>
    <dgm:cxn modelId="{ACCD09AC-031E-40B5-A76D-C8631498268E}" type="presOf" srcId="{4E0C58CA-F0C7-4E36-9F71-9AD453962461}" destId="{EA1C261A-91C8-4FDB-9FCD-2C7DDB820375}" srcOrd="0" destOrd="0" presId="urn:microsoft.com/office/officeart/2005/8/layout/list1"/>
    <dgm:cxn modelId="{E32C9BC6-419F-4C5A-8979-1947177C035C}" type="presOf" srcId="{4E0C58CA-F0C7-4E36-9F71-9AD453962461}" destId="{1D8CE33C-6A4A-4E2C-B2DA-6C30E66145F5}" srcOrd="1" destOrd="0" presId="urn:microsoft.com/office/officeart/2005/8/layout/list1"/>
    <dgm:cxn modelId="{20BD7CD4-F998-4AC6-AE09-F52C698D5965}" srcId="{8F9C4057-6CCF-4958-95AD-176CD7DDEF55}" destId="{1E045E66-76D8-4A46-9F54-66237AFDA07E}" srcOrd="0" destOrd="0" parTransId="{B88CEFFA-99E9-4312-941E-1FC414285C48}" sibTransId="{88FF8BE1-B55B-4EC2-9A32-2D0195A176F2}"/>
    <dgm:cxn modelId="{4C65EEF3-0DC3-489C-B158-B69C4293101D}" srcId="{8F9C4057-6CCF-4958-95AD-176CD7DDEF55}" destId="{CD26278E-B8F0-4EB0-9BAA-0CB7A41E3F2D}" srcOrd="3" destOrd="0" parTransId="{EA5C8D69-6808-4425-8549-70234DB3E74C}" sibTransId="{96E9D700-E888-47DF-919D-6C14CEEF5205}"/>
    <dgm:cxn modelId="{CB7E5296-7B14-4317-84CA-DBD03A15A780}" type="presParOf" srcId="{36C2497C-0E24-4A46-9B6B-EC4DFD3BFC22}" destId="{A47D5444-C407-43B4-A593-0274BEC731A2}" srcOrd="0" destOrd="0" presId="urn:microsoft.com/office/officeart/2005/8/layout/list1"/>
    <dgm:cxn modelId="{E6AA1987-09E4-4B3B-B9AB-E2685836F4E1}" type="presParOf" srcId="{A47D5444-C407-43B4-A593-0274BEC731A2}" destId="{B17E79EE-EA12-47D7-A39A-60A9BF378424}" srcOrd="0" destOrd="0" presId="urn:microsoft.com/office/officeart/2005/8/layout/list1"/>
    <dgm:cxn modelId="{E05C8DD5-404A-4443-B78C-43819168FF00}" type="presParOf" srcId="{A47D5444-C407-43B4-A593-0274BEC731A2}" destId="{B32C06AD-0F03-4A88-BB5E-ECE982EB59F1}" srcOrd="1" destOrd="0" presId="urn:microsoft.com/office/officeart/2005/8/layout/list1"/>
    <dgm:cxn modelId="{D8E86D6E-B7CC-4B32-B7B8-90B7BDE1BD99}" type="presParOf" srcId="{36C2497C-0E24-4A46-9B6B-EC4DFD3BFC22}" destId="{A0634AC3-702A-495F-885B-E10DA5672343}" srcOrd="1" destOrd="0" presId="urn:microsoft.com/office/officeart/2005/8/layout/list1"/>
    <dgm:cxn modelId="{584B5283-F8EF-4281-9889-6792284FAC11}" type="presParOf" srcId="{36C2497C-0E24-4A46-9B6B-EC4DFD3BFC22}" destId="{3B434A4F-8BBF-4488-B2EB-15968962D93F}" srcOrd="2" destOrd="0" presId="urn:microsoft.com/office/officeart/2005/8/layout/list1"/>
    <dgm:cxn modelId="{556C957D-12B7-466D-9EA9-9E2FE6449B38}" type="presParOf" srcId="{36C2497C-0E24-4A46-9B6B-EC4DFD3BFC22}" destId="{03157D08-0855-4A53-8D1F-10BCAB5F816A}" srcOrd="3" destOrd="0" presId="urn:microsoft.com/office/officeart/2005/8/layout/list1"/>
    <dgm:cxn modelId="{354A766B-8BD2-4FF5-8B57-EB22F999961D}" type="presParOf" srcId="{36C2497C-0E24-4A46-9B6B-EC4DFD3BFC22}" destId="{46BFD1E8-98DC-4B82-A35B-D3CBE640C32B}" srcOrd="4" destOrd="0" presId="urn:microsoft.com/office/officeart/2005/8/layout/list1"/>
    <dgm:cxn modelId="{DC8CFEFE-FD4E-451B-918E-56B35A73B5BF}" type="presParOf" srcId="{46BFD1E8-98DC-4B82-A35B-D3CBE640C32B}" destId="{EA1C261A-91C8-4FDB-9FCD-2C7DDB820375}" srcOrd="0" destOrd="0" presId="urn:microsoft.com/office/officeart/2005/8/layout/list1"/>
    <dgm:cxn modelId="{15C9A352-ED40-4C25-A2F9-B55829E92F61}" type="presParOf" srcId="{46BFD1E8-98DC-4B82-A35B-D3CBE640C32B}" destId="{1D8CE33C-6A4A-4E2C-B2DA-6C30E66145F5}" srcOrd="1" destOrd="0" presId="urn:microsoft.com/office/officeart/2005/8/layout/list1"/>
    <dgm:cxn modelId="{C75DFDB2-4303-47C4-BF26-331F3CCA7DF0}" type="presParOf" srcId="{36C2497C-0E24-4A46-9B6B-EC4DFD3BFC22}" destId="{7F8F1D2F-C811-4D86-BD54-9800EC92222D}" srcOrd="5" destOrd="0" presId="urn:microsoft.com/office/officeart/2005/8/layout/list1"/>
    <dgm:cxn modelId="{3E169DC9-DD94-4D82-BA2E-1E7B4930938D}" type="presParOf" srcId="{36C2497C-0E24-4A46-9B6B-EC4DFD3BFC22}" destId="{A99AB937-79F4-4334-9160-DC71FB50595D}" srcOrd="6" destOrd="0" presId="urn:microsoft.com/office/officeart/2005/8/layout/list1"/>
    <dgm:cxn modelId="{0B116BBF-84D6-44C9-8406-F869C96670EA}" type="presParOf" srcId="{36C2497C-0E24-4A46-9B6B-EC4DFD3BFC22}" destId="{50D5B920-1E53-4097-A8DC-46B3110D4D2E}" srcOrd="7" destOrd="0" presId="urn:microsoft.com/office/officeart/2005/8/layout/list1"/>
    <dgm:cxn modelId="{08641752-0C32-44F9-8674-459BAFF1B333}" type="presParOf" srcId="{36C2497C-0E24-4A46-9B6B-EC4DFD3BFC22}" destId="{F4E8B9A6-8928-4E5C-B4E5-AD96C0EAAB6F}" srcOrd="8" destOrd="0" presId="urn:microsoft.com/office/officeart/2005/8/layout/list1"/>
    <dgm:cxn modelId="{7ACF871E-11CC-4624-9EB6-97A07B667B5B}" type="presParOf" srcId="{F4E8B9A6-8928-4E5C-B4E5-AD96C0EAAB6F}" destId="{D726ACAA-4380-43AC-8636-2FB0FB1CD52A}" srcOrd="0" destOrd="0" presId="urn:microsoft.com/office/officeart/2005/8/layout/list1"/>
    <dgm:cxn modelId="{393FDC41-AD7E-4DBF-BFCF-41D8F3BC6230}" type="presParOf" srcId="{F4E8B9A6-8928-4E5C-B4E5-AD96C0EAAB6F}" destId="{6B29127B-32A8-4572-9DDA-76158D4F035E}" srcOrd="1" destOrd="0" presId="urn:microsoft.com/office/officeart/2005/8/layout/list1"/>
    <dgm:cxn modelId="{07A331A7-19D8-45D1-A29A-60C70C96AF26}" type="presParOf" srcId="{36C2497C-0E24-4A46-9B6B-EC4DFD3BFC22}" destId="{7B693439-677D-499E-A648-D7119DCB053E}" srcOrd="9" destOrd="0" presId="urn:microsoft.com/office/officeart/2005/8/layout/list1"/>
    <dgm:cxn modelId="{26049BDC-E2C9-4651-BBDB-5B39EFCB8F76}" type="presParOf" srcId="{36C2497C-0E24-4A46-9B6B-EC4DFD3BFC22}" destId="{66FD2D5C-15AC-40E6-B7E4-21CADA61C8D3}" srcOrd="10" destOrd="0" presId="urn:microsoft.com/office/officeart/2005/8/layout/list1"/>
    <dgm:cxn modelId="{576F84B3-8004-4849-84ED-3F23244AFAC0}" type="presParOf" srcId="{36C2497C-0E24-4A46-9B6B-EC4DFD3BFC22}" destId="{061643EE-2691-447E-9A42-C1D0F26E438C}" srcOrd="11" destOrd="0" presId="urn:microsoft.com/office/officeart/2005/8/layout/list1"/>
    <dgm:cxn modelId="{1904597F-1CD5-4DAB-BAE2-296F780BA00E}" type="presParOf" srcId="{36C2497C-0E24-4A46-9B6B-EC4DFD3BFC22}" destId="{1F9877B8-E14E-4E81-B310-6FBCA67EF106}" srcOrd="12" destOrd="0" presId="urn:microsoft.com/office/officeart/2005/8/layout/list1"/>
    <dgm:cxn modelId="{EF4B202E-C178-4F0E-A4A9-EE4C1EFBDA64}" type="presParOf" srcId="{1F9877B8-E14E-4E81-B310-6FBCA67EF106}" destId="{4E301629-581C-48B4-BF81-C73D1E6A11D6}" srcOrd="0" destOrd="0" presId="urn:microsoft.com/office/officeart/2005/8/layout/list1"/>
    <dgm:cxn modelId="{71457CE6-0B55-4CA6-B7A1-532E03CCFEEC}" type="presParOf" srcId="{1F9877B8-E14E-4E81-B310-6FBCA67EF106}" destId="{F028CF13-44D3-435B-BB1E-45B0B23F1773}" srcOrd="1" destOrd="0" presId="urn:microsoft.com/office/officeart/2005/8/layout/list1"/>
    <dgm:cxn modelId="{FD18B7D3-C78A-4193-8312-F140B70F6F8E}" type="presParOf" srcId="{36C2497C-0E24-4A46-9B6B-EC4DFD3BFC22}" destId="{105F4408-B573-444E-BD10-03F9FABB1293}" srcOrd="13" destOrd="0" presId="urn:microsoft.com/office/officeart/2005/8/layout/list1"/>
    <dgm:cxn modelId="{5ACF7E3D-FDD9-47C8-957F-F8CD9C21F227}" type="presParOf" srcId="{36C2497C-0E24-4A46-9B6B-EC4DFD3BFC22}" destId="{C7ED1430-094E-4EFE-9D54-82D7FEAF3FC8}"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34A4F-8BBF-4488-B2EB-15968962D93F}">
      <dsp:nvSpPr>
        <dsp:cNvPr id="0" name=""/>
        <dsp:cNvSpPr/>
      </dsp:nvSpPr>
      <dsp:spPr>
        <a:xfrm>
          <a:off x="0" y="305655"/>
          <a:ext cx="9906000" cy="504000"/>
        </a:xfrm>
        <a:prstGeom prst="rect">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2C06AD-0F03-4A88-BB5E-ECE982EB59F1}">
      <dsp:nvSpPr>
        <dsp:cNvPr id="0" name=""/>
        <dsp:cNvSpPr/>
      </dsp:nvSpPr>
      <dsp:spPr>
        <a:xfrm>
          <a:off x="495300" y="10455"/>
          <a:ext cx="6934200" cy="59040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889000">
            <a:lnSpc>
              <a:spcPct val="90000"/>
            </a:lnSpc>
            <a:spcBef>
              <a:spcPct val="0"/>
            </a:spcBef>
            <a:spcAft>
              <a:spcPct val="35000"/>
            </a:spcAft>
            <a:buNone/>
          </a:pPr>
          <a:r>
            <a:rPr lang="en-US" sz="2000" kern="1200" dirty="0"/>
            <a:t>Main Idea</a:t>
          </a:r>
        </a:p>
      </dsp:txBody>
      <dsp:txXfrm>
        <a:off x="524121" y="39276"/>
        <a:ext cx="6876558" cy="532758"/>
      </dsp:txXfrm>
    </dsp:sp>
    <dsp:sp modelId="{A99AB937-79F4-4334-9160-DC71FB50595D}">
      <dsp:nvSpPr>
        <dsp:cNvPr id="0" name=""/>
        <dsp:cNvSpPr/>
      </dsp:nvSpPr>
      <dsp:spPr>
        <a:xfrm>
          <a:off x="0" y="1212856"/>
          <a:ext cx="9906000" cy="504000"/>
        </a:xfrm>
        <a:prstGeom prst="rect">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8CE33C-6A4A-4E2C-B2DA-6C30E66145F5}">
      <dsp:nvSpPr>
        <dsp:cNvPr id="0" name=""/>
        <dsp:cNvSpPr/>
      </dsp:nvSpPr>
      <dsp:spPr>
        <a:xfrm>
          <a:off x="495300" y="917656"/>
          <a:ext cx="6934200" cy="59040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889000">
            <a:lnSpc>
              <a:spcPct val="90000"/>
            </a:lnSpc>
            <a:spcBef>
              <a:spcPct val="0"/>
            </a:spcBef>
            <a:spcAft>
              <a:spcPct val="35000"/>
            </a:spcAft>
            <a:buNone/>
          </a:pPr>
          <a:r>
            <a:rPr lang="en-US" sz="2000" kern="1200" dirty="0"/>
            <a:t>Evidence</a:t>
          </a:r>
        </a:p>
      </dsp:txBody>
      <dsp:txXfrm>
        <a:off x="524121" y="946477"/>
        <a:ext cx="6876558" cy="532758"/>
      </dsp:txXfrm>
    </dsp:sp>
    <dsp:sp modelId="{66FD2D5C-15AC-40E6-B7E4-21CADA61C8D3}">
      <dsp:nvSpPr>
        <dsp:cNvPr id="0" name=""/>
        <dsp:cNvSpPr/>
      </dsp:nvSpPr>
      <dsp:spPr>
        <a:xfrm>
          <a:off x="0" y="2120056"/>
          <a:ext cx="9906000" cy="504000"/>
        </a:xfrm>
        <a:prstGeom prst="rect">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29127B-32A8-4572-9DDA-76158D4F035E}">
      <dsp:nvSpPr>
        <dsp:cNvPr id="0" name=""/>
        <dsp:cNvSpPr/>
      </dsp:nvSpPr>
      <dsp:spPr>
        <a:xfrm>
          <a:off x="495300" y="1824856"/>
          <a:ext cx="6934200" cy="59040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889000">
            <a:lnSpc>
              <a:spcPct val="90000"/>
            </a:lnSpc>
            <a:spcBef>
              <a:spcPct val="0"/>
            </a:spcBef>
            <a:spcAft>
              <a:spcPct val="35000"/>
            </a:spcAft>
            <a:buNone/>
          </a:pPr>
          <a:r>
            <a:rPr lang="en-US" sz="2000" kern="1200" dirty="0"/>
            <a:t>Analysis</a:t>
          </a:r>
        </a:p>
      </dsp:txBody>
      <dsp:txXfrm>
        <a:off x="524121" y="1853677"/>
        <a:ext cx="6876558" cy="532758"/>
      </dsp:txXfrm>
    </dsp:sp>
    <dsp:sp modelId="{C7ED1430-094E-4EFE-9D54-82D7FEAF3FC8}">
      <dsp:nvSpPr>
        <dsp:cNvPr id="0" name=""/>
        <dsp:cNvSpPr/>
      </dsp:nvSpPr>
      <dsp:spPr>
        <a:xfrm>
          <a:off x="0" y="3027256"/>
          <a:ext cx="9906000" cy="504000"/>
        </a:xfrm>
        <a:prstGeom prst="rect">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28CF13-44D3-435B-BB1E-45B0B23F1773}">
      <dsp:nvSpPr>
        <dsp:cNvPr id="0" name=""/>
        <dsp:cNvSpPr/>
      </dsp:nvSpPr>
      <dsp:spPr>
        <a:xfrm>
          <a:off x="495300" y="2732056"/>
          <a:ext cx="6934200" cy="59040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2096" tIns="0" rIns="262096" bIns="0" numCol="1" spcCol="1270" anchor="ctr" anchorCtr="0">
          <a:noAutofit/>
        </a:bodyPr>
        <a:lstStyle/>
        <a:p>
          <a:pPr marL="0" lvl="0" indent="0" algn="l" defTabSz="889000">
            <a:lnSpc>
              <a:spcPct val="90000"/>
            </a:lnSpc>
            <a:spcBef>
              <a:spcPct val="0"/>
            </a:spcBef>
            <a:spcAft>
              <a:spcPct val="35000"/>
            </a:spcAft>
            <a:buNone/>
          </a:pPr>
          <a:r>
            <a:rPr lang="en-US" sz="2000" kern="1200" dirty="0"/>
            <a:t>Link Back</a:t>
          </a:r>
        </a:p>
      </dsp:txBody>
      <dsp:txXfrm>
        <a:off x="524121" y="2760877"/>
        <a:ext cx="6876558"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3/17/2026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3/17/2026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CDF52-260B-4C65-B152-3EEF8C01123A}"/>
              </a:ext>
            </a:extLst>
          </p:cNvPr>
          <p:cNvSpPr>
            <a:spLocks noGrp="1"/>
          </p:cNvSpPr>
          <p:nvPr>
            <p:ph type="ctrTitle"/>
          </p:nvPr>
        </p:nvSpPr>
        <p:spPr/>
        <p:txBody>
          <a:bodyPr/>
          <a:lstStyle/>
          <a:p>
            <a:r>
              <a:rPr lang="en-US" dirty="0"/>
              <a:t>Organization</a:t>
            </a:r>
          </a:p>
        </p:txBody>
      </p:sp>
      <p:sp>
        <p:nvSpPr>
          <p:cNvPr id="3" name="Subtitle 2">
            <a:extLst>
              <a:ext uri="{FF2B5EF4-FFF2-40B4-BE49-F238E27FC236}">
                <a16:creationId xmlns:a16="http://schemas.microsoft.com/office/drawing/2014/main" id="{876F8F12-0FA3-49E5-B2C3-6B274685CD7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1919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E753-CA4D-C5A7-58EE-A06A69CA04A7}"/>
              </a:ext>
            </a:extLst>
          </p:cNvPr>
          <p:cNvSpPr>
            <a:spLocks noGrp="1"/>
          </p:cNvSpPr>
          <p:nvPr>
            <p:ph type="title"/>
          </p:nvPr>
        </p:nvSpPr>
        <p:spPr/>
        <p:txBody>
          <a:bodyPr/>
          <a:lstStyle/>
          <a:p>
            <a:r>
              <a:rPr lang="en-US" dirty="0"/>
              <a:t>Microstructure of Your Writing</a:t>
            </a:r>
          </a:p>
        </p:txBody>
      </p:sp>
      <p:sp>
        <p:nvSpPr>
          <p:cNvPr id="3" name="Text Placeholder 2">
            <a:extLst>
              <a:ext uri="{FF2B5EF4-FFF2-40B4-BE49-F238E27FC236}">
                <a16:creationId xmlns:a16="http://schemas.microsoft.com/office/drawing/2014/main" id="{3F6C4B81-CF27-B755-9733-76DD7C39D11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8047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6B0C4-DC19-6418-508F-EDD452329B01}"/>
              </a:ext>
            </a:extLst>
          </p:cNvPr>
          <p:cNvSpPr>
            <a:spLocks noGrp="1"/>
          </p:cNvSpPr>
          <p:nvPr>
            <p:ph type="title"/>
          </p:nvPr>
        </p:nvSpPr>
        <p:spPr>
          <a:xfrm>
            <a:off x="1141413" y="618518"/>
            <a:ext cx="9905998" cy="1095982"/>
          </a:xfrm>
        </p:spPr>
        <p:txBody>
          <a:bodyPr/>
          <a:lstStyle/>
          <a:p>
            <a:r>
              <a:rPr lang="en-US" dirty="0"/>
              <a:t>How to Shape Your Supporting Paragraphs</a:t>
            </a:r>
          </a:p>
        </p:txBody>
      </p:sp>
      <p:sp>
        <p:nvSpPr>
          <p:cNvPr id="6" name="Freeform: Shape 5">
            <a:extLst>
              <a:ext uri="{FF2B5EF4-FFF2-40B4-BE49-F238E27FC236}">
                <a16:creationId xmlns:a16="http://schemas.microsoft.com/office/drawing/2014/main" id="{5643AD38-004A-FD75-64DF-D85FFBCEC117}"/>
              </a:ext>
            </a:extLst>
          </p:cNvPr>
          <p:cNvSpPr/>
          <p:nvPr/>
        </p:nvSpPr>
        <p:spPr>
          <a:xfrm>
            <a:off x="1737320" y="2250275"/>
            <a:ext cx="2723182" cy="1633909"/>
          </a:xfrm>
          <a:custGeom>
            <a:avLst/>
            <a:gdLst>
              <a:gd name="csX0" fmla="*/ 0 w 2723182"/>
              <a:gd name="csY0" fmla="*/ 0 h 1633909"/>
              <a:gd name="csX1" fmla="*/ 2723182 w 2723182"/>
              <a:gd name="csY1" fmla="*/ 0 h 1633909"/>
              <a:gd name="csX2" fmla="*/ 2723182 w 2723182"/>
              <a:gd name="csY2" fmla="*/ 1633909 h 1633909"/>
              <a:gd name="csX3" fmla="*/ 0 w 2723182"/>
              <a:gd name="csY3" fmla="*/ 1633909 h 1633909"/>
              <a:gd name="csX4" fmla="*/ 0 w 2723182"/>
              <a:gd name="csY4" fmla="*/ 0 h 1633909"/>
            </a:gdLst>
            <a:ahLst/>
            <a:cxnLst>
              <a:cxn ang="0">
                <a:pos x="csX0" y="csY0"/>
              </a:cxn>
              <a:cxn ang="0">
                <a:pos x="csX1" y="csY1"/>
              </a:cxn>
              <a:cxn ang="0">
                <a:pos x="csX2" y="csY2"/>
              </a:cxn>
              <a:cxn ang="0">
                <a:pos x="csX3" y="csY3"/>
              </a:cxn>
              <a:cxn ang="0">
                <a:pos x="csX4" y="csY4"/>
              </a:cxn>
            </a:cxnLst>
            <a:rect l="l" t="t" r="r" b="b"/>
            <a:pathLst>
              <a:path w="2723182" h="1633909">
                <a:moveTo>
                  <a:pt x="0" y="0"/>
                </a:moveTo>
                <a:lnTo>
                  <a:pt x="2723182" y="0"/>
                </a:lnTo>
                <a:lnTo>
                  <a:pt x="2723182" y="1633909"/>
                </a:lnTo>
                <a:lnTo>
                  <a:pt x="0" y="1633909"/>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Mini-essay</a:t>
            </a:r>
          </a:p>
        </p:txBody>
      </p:sp>
      <p:sp>
        <p:nvSpPr>
          <p:cNvPr id="7" name="Freeform: Shape 6">
            <a:extLst>
              <a:ext uri="{FF2B5EF4-FFF2-40B4-BE49-F238E27FC236}">
                <a16:creationId xmlns:a16="http://schemas.microsoft.com/office/drawing/2014/main" id="{F8EBD385-BDA3-3202-F86E-C90665F8AFA4}"/>
              </a:ext>
            </a:extLst>
          </p:cNvPr>
          <p:cNvSpPr/>
          <p:nvPr/>
        </p:nvSpPr>
        <p:spPr>
          <a:xfrm>
            <a:off x="4732821" y="2250275"/>
            <a:ext cx="2723182" cy="1633909"/>
          </a:xfrm>
          <a:custGeom>
            <a:avLst/>
            <a:gdLst>
              <a:gd name="csX0" fmla="*/ 0 w 2723182"/>
              <a:gd name="csY0" fmla="*/ 0 h 1633909"/>
              <a:gd name="csX1" fmla="*/ 2723182 w 2723182"/>
              <a:gd name="csY1" fmla="*/ 0 h 1633909"/>
              <a:gd name="csX2" fmla="*/ 2723182 w 2723182"/>
              <a:gd name="csY2" fmla="*/ 1633909 h 1633909"/>
              <a:gd name="csX3" fmla="*/ 0 w 2723182"/>
              <a:gd name="csY3" fmla="*/ 1633909 h 1633909"/>
              <a:gd name="csX4" fmla="*/ 0 w 2723182"/>
              <a:gd name="csY4" fmla="*/ 0 h 1633909"/>
            </a:gdLst>
            <a:ahLst/>
            <a:cxnLst>
              <a:cxn ang="0">
                <a:pos x="csX0" y="csY0"/>
              </a:cxn>
              <a:cxn ang="0">
                <a:pos x="csX1" y="csY1"/>
              </a:cxn>
              <a:cxn ang="0">
                <a:pos x="csX2" y="csY2"/>
              </a:cxn>
              <a:cxn ang="0">
                <a:pos x="csX3" y="csY3"/>
              </a:cxn>
              <a:cxn ang="0">
                <a:pos x="csX4" y="csY4"/>
              </a:cxn>
            </a:cxnLst>
            <a:rect l="l" t="t" r="r" b="b"/>
            <a:pathLst>
              <a:path w="2723182" h="1633909">
                <a:moveTo>
                  <a:pt x="0" y="0"/>
                </a:moveTo>
                <a:lnTo>
                  <a:pt x="2723182" y="0"/>
                </a:lnTo>
                <a:lnTo>
                  <a:pt x="2723182" y="1633909"/>
                </a:lnTo>
                <a:lnTo>
                  <a:pt x="0" y="1633909"/>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Topic Statement</a:t>
            </a:r>
          </a:p>
        </p:txBody>
      </p:sp>
      <p:sp>
        <p:nvSpPr>
          <p:cNvPr id="8" name="Freeform: Shape 7">
            <a:extLst>
              <a:ext uri="{FF2B5EF4-FFF2-40B4-BE49-F238E27FC236}">
                <a16:creationId xmlns:a16="http://schemas.microsoft.com/office/drawing/2014/main" id="{A0D00229-EA38-D820-6F9C-28301692597E}"/>
              </a:ext>
            </a:extLst>
          </p:cNvPr>
          <p:cNvSpPr/>
          <p:nvPr/>
        </p:nvSpPr>
        <p:spPr>
          <a:xfrm>
            <a:off x="7728322" y="2250275"/>
            <a:ext cx="2723182" cy="1633909"/>
          </a:xfrm>
          <a:custGeom>
            <a:avLst/>
            <a:gdLst>
              <a:gd name="csX0" fmla="*/ 0 w 2723182"/>
              <a:gd name="csY0" fmla="*/ 0 h 1633909"/>
              <a:gd name="csX1" fmla="*/ 2723182 w 2723182"/>
              <a:gd name="csY1" fmla="*/ 0 h 1633909"/>
              <a:gd name="csX2" fmla="*/ 2723182 w 2723182"/>
              <a:gd name="csY2" fmla="*/ 1633909 h 1633909"/>
              <a:gd name="csX3" fmla="*/ 0 w 2723182"/>
              <a:gd name="csY3" fmla="*/ 1633909 h 1633909"/>
              <a:gd name="csX4" fmla="*/ 0 w 2723182"/>
              <a:gd name="csY4" fmla="*/ 0 h 1633909"/>
            </a:gdLst>
            <a:ahLst/>
            <a:cxnLst>
              <a:cxn ang="0">
                <a:pos x="csX0" y="csY0"/>
              </a:cxn>
              <a:cxn ang="0">
                <a:pos x="csX1" y="csY1"/>
              </a:cxn>
              <a:cxn ang="0">
                <a:pos x="csX2" y="csY2"/>
              </a:cxn>
              <a:cxn ang="0">
                <a:pos x="csX3" y="csY3"/>
              </a:cxn>
              <a:cxn ang="0">
                <a:pos x="csX4" y="csY4"/>
              </a:cxn>
            </a:cxnLst>
            <a:rect l="l" t="t" r="r" b="b"/>
            <a:pathLst>
              <a:path w="2723182" h="1633909">
                <a:moveTo>
                  <a:pt x="0" y="0"/>
                </a:moveTo>
                <a:lnTo>
                  <a:pt x="2723182" y="0"/>
                </a:lnTo>
                <a:lnTo>
                  <a:pt x="2723182" y="1633909"/>
                </a:lnTo>
                <a:lnTo>
                  <a:pt x="0" y="1633909"/>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Focus </a:t>
            </a:r>
          </a:p>
        </p:txBody>
      </p:sp>
      <p:sp>
        <p:nvSpPr>
          <p:cNvPr id="9" name="Freeform: Shape 8">
            <a:extLst>
              <a:ext uri="{FF2B5EF4-FFF2-40B4-BE49-F238E27FC236}">
                <a16:creationId xmlns:a16="http://schemas.microsoft.com/office/drawing/2014/main" id="{CEDEA5C5-BDA1-0719-71E1-80C3B3F2BD54}"/>
              </a:ext>
            </a:extLst>
          </p:cNvPr>
          <p:cNvSpPr/>
          <p:nvPr/>
        </p:nvSpPr>
        <p:spPr>
          <a:xfrm>
            <a:off x="3235071" y="4156503"/>
            <a:ext cx="2723182" cy="1633909"/>
          </a:xfrm>
          <a:custGeom>
            <a:avLst/>
            <a:gdLst>
              <a:gd name="csX0" fmla="*/ 0 w 2723182"/>
              <a:gd name="csY0" fmla="*/ 0 h 1633909"/>
              <a:gd name="csX1" fmla="*/ 2723182 w 2723182"/>
              <a:gd name="csY1" fmla="*/ 0 h 1633909"/>
              <a:gd name="csX2" fmla="*/ 2723182 w 2723182"/>
              <a:gd name="csY2" fmla="*/ 1633909 h 1633909"/>
              <a:gd name="csX3" fmla="*/ 0 w 2723182"/>
              <a:gd name="csY3" fmla="*/ 1633909 h 1633909"/>
              <a:gd name="csX4" fmla="*/ 0 w 2723182"/>
              <a:gd name="csY4" fmla="*/ 0 h 1633909"/>
            </a:gdLst>
            <a:ahLst/>
            <a:cxnLst>
              <a:cxn ang="0">
                <a:pos x="csX0" y="csY0"/>
              </a:cxn>
              <a:cxn ang="0">
                <a:pos x="csX1" y="csY1"/>
              </a:cxn>
              <a:cxn ang="0">
                <a:pos x="csX2" y="csY2"/>
              </a:cxn>
              <a:cxn ang="0">
                <a:pos x="csX3" y="csY3"/>
              </a:cxn>
              <a:cxn ang="0">
                <a:pos x="csX4" y="csY4"/>
              </a:cxn>
            </a:cxnLst>
            <a:rect l="l" t="t" r="r" b="b"/>
            <a:pathLst>
              <a:path w="2723182" h="1633909">
                <a:moveTo>
                  <a:pt x="0" y="0"/>
                </a:moveTo>
                <a:lnTo>
                  <a:pt x="2723182" y="0"/>
                </a:lnTo>
                <a:lnTo>
                  <a:pt x="2723182" y="1633909"/>
                </a:lnTo>
                <a:lnTo>
                  <a:pt x="0" y="1633909"/>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Unified</a:t>
            </a:r>
          </a:p>
        </p:txBody>
      </p:sp>
      <p:sp>
        <p:nvSpPr>
          <p:cNvPr id="10" name="Freeform: Shape 9">
            <a:extLst>
              <a:ext uri="{FF2B5EF4-FFF2-40B4-BE49-F238E27FC236}">
                <a16:creationId xmlns:a16="http://schemas.microsoft.com/office/drawing/2014/main" id="{E7952CBA-5030-B2C4-F150-E9D6FCB7EFAB}"/>
              </a:ext>
            </a:extLst>
          </p:cNvPr>
          <p:cNvSpPr/>
          <p:nvPr/>
        </p:nvSpPr>
        <p:spPr>
          <a:xfrm>
            <a:off x="6230572" y="4156503"/>
            <a:ext cx="2723182" cy="1633909"/>
          </a:xfrm>
          <a:custGeom>
            <a:avLst/>
            <a:gdLst>
              <a:gd name="csX0" fmla="*/ 0 w 2723182"/>
              <a:gd name="csY0" fmla="*/ 0 h 1633909"/>
              <a:gd name="csX1" fmla="*/ 2723182 w 2723182"/>
              <a:gd name="csY1" fmla="*/ 0 h 1633909"/>
              <a:gd name="csX2" fmla="*/ 2723182 w 2723182"/>
              <a:gd name="csY2" fmla="*/ 1633909 h 1633909"/>
              <a:gd name="csX3" fmla="*/ 0 w 2723182"/>
              <a:gd name="csY3" fmla="*/ 1633909 h 1633909"/>
              <a:gd name="csX4" fmla="*/ 0 w 2723182"/>
              <a:gd name="csY4" fmla="*/ 0 h 1633909"/>
            </a:gdLst>
            <a:ahLst/>
            <a:cxnLst>
              <a:cxn ang="0">
                <a:pos x="csX0" y="csY0"/>
              </a:cxn>
              <a:cxn ang="0">
                <a:pos x="csX1" y="csY1"/>
              </a:cxn>
              <a:cxn ang="0">
                <a:pos x="csX2" y="csY2"/>
              </a:cxn>
              <a:cxn ang="0">
                <a:pos x="csX3" y="csY3"/>
              </a:cxn>
              <a:cxn ang="0">
                <a:pos x="csX4" y="csY4"/>
              </a:cxn>
            </a:cxnLst>
            <a:rect l="l" t="t" r="r" b="b"/>
            <a:pathLst>
              <a:path w="2723182" h="1633909">
                <a:moveTo>
                  <a:pt x="0" y="0"/>
                </a:moveTo>
                <a:lnTo>
                  <a:pt x="2723182" y="0"/>
                </a:lnTo>
                <a:lnTo>
                  <a:pt x="2723182" y="1633909"/>
                </a:lnTo>
                <a:lnTo>
                  <a:pt x="0" y="1633909"/>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Coherent</a:t>
            </a:r>
          </a:p>
        </p:txBody>
      </p:sp>
    </p:spTree>
    <p:extLst>
      <p:ext uri="{BB962C8B-B14F-4D97-AF65-F5344CB8AC3E}">
        <p14:creationId xmlns:p14="http://schemas.microsoft.com/office/powerpoint/2010/main" val="7008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51B4-F13B-8769-DD11-36CFDDBE6644}"/>
              </a:ext>
            </a:extLst>
          </p:cNvPr>
          <p:cNvSpPr>
            <a:spLocks noGrp="1"/>
          </p:cNvSpPr>
          <p:nvPr>
            <p:ph type="title"/>
          </p:nvPr>
        </p:nvSpPr>
        <p:spPr/>
        <p:txBody>
          <a:bodyPr/>
          <a:lstStyle/>
          <a:p>
            <a:r>
              <a:rPr lang="en-US" dirty="0"/>
              <a:t>Basic Patterns for Paragraphs</a:t>
            </a:r>
          </a:p>
        </p:txBody>
      </p:sp>
      <p:sp>
        <p:nvSpPr>
          <p:cNvPr id="3" name="Text Placeholder 2">
            <a:extLst>
              <a:ext uri="{FF2B5EF4-FFF2-40B4-BE49-F238E27FC236}">
                <a16:creationId xmlns:a16="http://schemas.microsoft.com/office/drawing/2014/main" id="{B590E202-C177-D72F-81DD-7B5DCA72C90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522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EAF52-9AE7-28E5-D17C-F51E565F7EAF}"/>
              </a:ext>
            </a:extLst>
          </p:cNvPr>
          <p:cNvSpPr>
            <a:spLocks noGrp="1"/>
          </p:cNvSpPr>
          <p:nvPr>
            <p:ph type="title"/>
          </p:nvPr>
        </p:nvSpPr>
        <p:spPr>
          <a:xfrm>
            <a:off x="1242391" y="0"/>
            <a:ext cx="9905998" cy="623873"/>
          </a:xfrm>
        </p:spPr>
        <p:txBody>
          <a:bodyPr/>
          <a:lstStyle/>
          <a:p>
            <a:pPr algn="ctr">
              <a:tabLst>
                <a:tab pos="7829550" algn="l"/>
              </a:tabLst>
            </a:pPr>
            <a:r>
              <a:rPr lang="en-US" dirty="0"/>
              <a:t>General to Specific</a:t>
            </a:r>
          </a:p>
        </p:txBody>
      </p:sp>
      <p:sp>
        <p:nvSpPr>
          <p:cNvPr id="6" name="Topic Sentence">
            <a:extLst>
              <a:ext uri="{FF2B5EF4-FFF2-40B4-BE49-F238E27FC236}">
                <a16:creationId xmlns:a16="http://schemas.microsoft.com/office/drawing/2014/main" id="{04F1332F-064F-1BC3-8EB2-AE212C2C8BBD}"/>
              </a:ext>
            </a:extLst>
          </p:cNvPr>
          <p:cNvSpPr/>
          <p:nvPr/>
        </p:nvSpPr>
        <p:spPr>
          <a:xfrm>
            <a:off x="4481512" y="725410"/>
            <a:ext cx="3228975" cy="20383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Many people find it difficult to stay focused when working from home.</a:t>
            </a:r>
          </a:p>
          <a:p>
            <a:pPr algn="ctr"/>
            <a:r>
              <a:rPr lang="en-US" b="1" dirty="0"/>
              <a:t>(topic sentence – general)</a:t>
            </a:r>
          </a:p>
        </p:txBody>
      </p:sp>
      <p:sp>
        <p:nvSpPr>
          <p:cNvPr id="7" name="Specific 1">
            <a:extLst>
              <a:ext uri="{FF2B5EF4-FFF2-40B4-BE49-F238E27FC236}">
                <a16:creationId xmlns:a16="http://schemas.microsoft.com/office/drawing/2014/main" id="{3C363336-ADFE-FAB2-8C9D-600F4616E666}"/>
              </a:ext>
            </a:extLst>
          </p:cNvPr>
          <p:cNvSpPr/>
          <p:nvPr/>
        </p:nvSpPr>
        <p:spPr>
          <a:xfrm>
            <a:off x="86140" y="1485803"/>
            <a:ext cx="2965173" cy="2733260"/>
          </a:xfrm>
          <a:prstGeom prst="pentag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At first, the comfort of the home environment can make it tempting to relax instead of concentrate.</a:t>
            </a:r>
          </a:p>
          <a:p>
            <a:pPr algn="ctr"/>
            <a:endParaRPr lang="en-US" b="1" dirty="0"/>
          </a:p>
        </p:txBody>
      </p:sp>
      <p:sp>
        <p:nvSpPr>
          <p:cNvPr id="8" name="Specific 2">
            <a:extLst>
              <a:ext uri="{FF2B5EF4-FFF2-40B4-BE49-F238E27FC236}">
                <a16:creationId xmlns:a16="http://schemas.microsoft.com/office/drawing/2014/main" id="{8AB90221-33F0-8354-7AED-B3056566096B}"/>
              </a:ext>
            </a:extLst>
          </p:cNvPr>
          <p:cNvSpPr/>
          <p:nvPr/>
        </p:nvSpPr>
        <p:spPr>
          <a:xfrm>
            <a:off x="2741544" y="3676264"/>
            <a:ext cx="2965173" cy="2733260"/>
          </a:xfrm>
          <a:prstGeom prst="pentag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Household noises, such as televisions or family conversations, can easily interrupt a person’s thoughts.</a:t>
            </a:r>
          </a:p>
          <a:p>
            <a:pPr algn="ctr"/>
            <a:endParaRPr lang="en-US" b="1" dirty="0"/>
          </a:p>
        </p:txBody>
      </p:sp>
      <p:sp>
        <p:nvSpPr>
          <p:cNvPr id="9" name="Specific 3">
            <a:extLst>
              <a:ext uri="{FF2B5EF4-FFF2-40B4-BE49-F238E27FC236}">
                <a16:creationId xmlns:a16="http://schemas.microsoft.com/office/drawing/2014/main" id="{3DE92ACA-D2C8-2D41-9F3D-1D102393BA8D}"/>
              </a:ext>
            </a:extLst>
          </p:cNvPr>
          <p:cNvSpPr/>
          <p:nvPr/>
        </p:nvSpPr>
        <p:spPr>
          <a:xfrm>
            <a:off x="6295294" y="3778832"/>
            <a:ext cx="2965173" cy="2733260"/>
          </a:xfrm>
          <a:prstGeom prst="pentag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In addition, the lack of a separate office space often blurs the line between work time and personal time.</a:t>
            </a:r>
          </a:p>
          <a:p>
            <a:pPr algn="ctr"/>
            <a:endParaRPr lang="en-US" b="1" dirty="0"/>
          </a:p>
        </p:txBody>
      </p:sp>
      <p:sp>
        <p:nvSpPr>
          <p:cNvPr id="10" name="Specific 4">
            <a:extLst>
              <a:ext uri="{FF2B5EF4-FFF2-40B4-BE49-F238E27FC236}">
                <a16:creationId xmlns:a16="http://schemas.microsoft.com/office/drawing/2014/main" id="{F62716D6-AA0D-1CC3-0CB9-64F19DBE78C8}"/>
              </a:ext>
            </a:extLst>
          </p:cNvPr>
          <p:cNvSpPr/>
          <p:nvPr/>
        </p:nvSpPr>
        <p:spPr>
          <a:xfrm>
            <a:off x="9140686" y="1390363"/>
            <a:ext cx="2965173" cy="2733260"/>
          </a:xfrm>
          <a:prstGeom prst="pentag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Because of these challenges, some remote workers create strict schedules and designated work areas to improve their productivity.</a:t>
            </a:r>
          </a:p>
          <a:p>
            <a:pPr algn="ctr"/>
            <a:endParaRPr lang="en-US" dirty="0"/>
          </a:p>
        </p:txBody>
      </p:sp>
      <p:cxnSp>
        <p:nvCxnSpPr>
          <p:cNvPr id="12" name="Arrow 1">
            <a:extLst>
              <a:ext uri="{FF2B5EF4-FFF2-40B4-BE49-F238E27FC236}">
                <a16:creationId xmlns:a16="http://schemas.microsoft.com/office/drawing/2014/main" id="{06CABABB-0473-EFC2-87A0-83851D196DCC}"/>
              </a:ext>
            </a:extLst>
          </p:cNvPr>
          <p:cNvCxnSpPr>
            <a:cxnSpLocks/>
          </p:cNvCxnSpPr>
          <p:nvPr/>
        </p:nvCxnSpPr>
        <p:spPr>
          <a:xfrm flipH="1">
            <a:off x="3015905" y="1777653"/>
            <a:ext cx="1160187" cy="503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Arrow 2">
            <a:extLst>
              <a:ext uri="{FF2B5EF4-FFF2-40B4-BE49-F238E27FC236}">
                <a16:creationId xmlns:a16="http://schemas.microsoft.com/office/drawing/2014/main" id="{5A6BC2DA-0C58-4A66-213C-8ACDC49FDA25}"/>
              </a:ext>
            </a:extLst>
          </p:cNvPr>
          <p:cNvCxnSpPr>
            <a:cxnSpLocks/>
          </p:cNvCxnSpPr>
          <p:nvPr/>
        </p:nvCxnSpPr>
        <p:spPr>
          <a:xfrm flipH="1">
            <a:off x="5300552" y="3173123"/>
            <a:ext cx="288235" cy="11221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Arrow 3">
            <a:extLst>
              <a:ext uri="{FF2B5EF4-FFF2-40B4-BE49-F238E27FC236}">
                <a16:creationId xmlns:a16="http://schemas.microsoft.com/office/drawing/2014/main" id="{5312D24F-498B-69C4-177E-49E3CCD5F3D9}"/>
              </a:ext>
            </a:extLst>
          </p:cNvPr>
          <p:cNvCxnSpPr>
            <a:cxnSpLocks/>
          </p:cNvCxnSpPr>
          <p:nvPr/>
        </p:nvCxnSpPr>
        <p:spPr>
          <a:xfrm>
            <a:off x="6448835" y="3144520"/>
            <a:ext cx="586412" cy="1063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Arrow 4">
            <a:extLst>
              <a:ext uri="{FF2B5EF4-FFF2-40B4-BE49-F238E27FC236}">
                <a16:creationId xmlns:a16="http://schemas.microsoft.com/office/drawing/2014/main" id="{B1C89909-989A-810B-CB73-93649A0A489C}"/>
              </a:ext>
            </a:extLst>
          </p:cNvPr>
          <p:cNvCxnSpPr>
            <a:cxnSpLocks/>
          </p:cNvCxnSpPr>
          <p:nvPr/>
        </p:nvCxnSpPr>
        <p:spPr>
          <a:xfrm>
            <a:off x="8015907" y="1712538"/>
            <a:ext cx="1244560" cy="4892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55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386B-62DA-9D62-2D3D-124C5FD12142}"/>
              </a:ext>
            </a:extLst>
          </p:cNvPr>
          <p:cNvSpPr>
            <a:spLocks noGrp="1"/>
          </p:cNvSpPr>
          <p:nvPr>
            <p:ph type="title"/>
          </p:nvPr>
        </p:nvSpPr>
        <p:spPr/>
        <p:txBody>
          <a:bodyPr/>
          <a:lstStyle/>
          <a:p>
            <a:pPr algn="ctr"/>
            <a:r>
              <a:rPr lang="en-US" dirty="0"/>
              <a:t>Specific to General</a:t>
            </a:r>
          </a:p>
        </p:txBody>
      </p:sp>
      <p:sp>
        <p:nvSpPr>
          <p:cNvPr id="3" name="Content Placeholder 2">
            <a:extLst>
              <a:ext uri="{FF2B5EF4-FFF2-40B4-BE49-F238E27FC236}">
                <a16:creationId xmlns:a16="http://schemas.microsoft.com/office/drawing/2014/main" id="{8E7E44BC-1AC5-ABC0-BF39-E52A2AA0BD4A}"/>
              </a:ext>
            </a:extLst>
          </p:cNvPr>
          <p:cNvSpPr>
            <a:spLocks noGrp="1"/>
          </p:cNvSpPr>
          <p:nvPr>
            <p:ph idx="1"/>
          </p:nvPr>
        </p:nvSpPr>
        <p:spPr/>
        <p:txBody>
          <a:bodyPr/>
          <a:lstStyle/>
          <a:p>
            <a:pPr marL="0" indent="0">
              <a:buNone/>
            </a:pPr>
            <a:r>
              <a:rPr lang="en-US" dirty="0"/>
              <a:t>Yesterday, my neighbor’s usually quiet dog barked nonstop for three hours, even when she tried to calm him down. Last week, several residents in our building received warnings about leaving their pets alone for long periods. Over the past month, more people have started working longer shifts, which means their animals are spending more time without company. </a:t>
            </a:r>
            <a:r>
              <a:rPr lang="en-US" b="1" i="1" dirty="0"/>
              <a:t>These recent situations show that many pet owners in our community are struggling to balance their work responsibilities with their pets’ emotional needs.</a:t>
            </a:r>
          </a:p>
          <a:p>
            <a:pPr marL="0" indent="0">
              <a:buNone/>
            </a:pPr>
            <a:endParaRPr lang="en-US" dirty="0"/>
          </a:p>
        </p:txBody>
      </p:sp>
    </p:spTree>
    <p:extLst>
      <p:ext uri="{BB962C8B-B14F-4D97-AF65-F5344CB8AC3E}">
        <p14:creationId xmlns:p14="http://schemas.microsoft.com/office/powerpoint/2010/main" val="1015207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079B-3953-E646-1E27-8007599D7DBC}"/>
              </a:ext>
            </a:extLst>
          </p:cNvPr>
          <p:cNvSpPr>
            <a:spLocks noGrp="1"/>
          </p:cNvSpPr>
          <p:nvPr>
            <p:ph type="title"/>
          </p:nvPr>
        </p:nvSpPr>
        <p:spPr>
          <a:xfrm>
            <a:off x="1141413" y="618518"/>
            <a:ext cx="9905998" cy="1181707"/>
          </a:xfrm>
        </p:spPr>
        <p:txBody>
          <a:bodyPr/>
          <a:lstStyle/>
          <a:p>
            <a:pPr algn="ctr"/>
            <a:r>
              <a:rPr lang="en-US" dirty="0"/>
              <a:t>Emphatic Order</a:t>
            </a:r>
          </a:p>
        </p:txBody>
      </p:sp>
      <p:sp>
        <p:nvSpPr>
          <p:cNvPr id="3" name="Content Placeholder 2">
            <a:extLst>
              <a:ext uri="{FF2B5EF4-FFF2-40B4-BE49-F238E27FC236}">
                <a16:creationId xmlns:a16="http://schemas.microsoft.com/office/drawing/2014/main" id="{C4EED63A-E10A-AE43-E09F-A9E7E3EA29C6}"/>
              </a:ext>
            </a:extLst>
          </p:cNvPr>
          <p:cNvSpPr>
            <a:spLocks noGrp="1"/>
          </p:cNvSpPr>
          <p:nvPr>
            <p:ph idx="1"/>
          </p:nvPr>
        </p:nvSpPr>
        <p:spPr/>
        <p:txBody>
          <a:bodyPr>
            <a:normAutofit/>
          </a:bodyPr>
          <a:lstStyle/>
          <a:p>
            <a:pPr marL="0" indent="0">
              <a:buNone/>
            </a:pPr>
            <a:r>
              <a:rPr lang="en-US" dirty="0"/>
              <a:t>On ordinary days, the city park is just a place where children play and joggers pass by without much notice. On summer evenings, though, it becomes a lively gathering spot where families share picnics and musicians practice under the trees. During community festivals, the park turns into a crowded celebration space filled with food stands, performances, and bright decorations. </a:t>
            </a:r>
            <a:r>
              <a:rPr lang="en-US" b="1" i="1" dirty="0"/>
              <a:t>At moments of crisis, however, this same park can transform into the heart of the city, serving as a shelter, a meeting point, and a symbol of hope for everyone who lives nearby.</a:t>
            </a:r>
          </a:p>
        </p:txBody>
      </p:sp>
    </p:spTree>
    <p:extLst>
      <p:ext uri="{BB962C8B-B14F-4D97-AF65-F5344CB8AC3E}">
        <p14:creationId xmlns:p14="http://schemas.microsoft.com/office/powerpoint/2010/main" val="3448208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30B5D-BE00-014A-44A2-D73207E07C1C}"/>
              </a:ext>
            </a:extLst>
          </p:cNvPr>
          <p:cNvSpPr>
            <a:spLocks noGrp="1"/>
          </p:cNvSpPr>
          <p:nvPr>
            <p:ph type="title"/>
          </p:nvPr>
        </p:nvSpPr>
        <p:spPr>
          <a:xfrm>
            <a:off x="1141413" y="618518"/>
            <a:ext cx="9905998" cy="676269"/>
          </a:xfrm>
        </p:spPr>
        <p:txBody>
          <a:bodyPr/>
          <a:lstStyle/>
          <a:p>
            <a:pPr algn="ctr"/>
            <a:r>
              <a:rPr lang="en-US" dirty="0"/>
              <a:t>Spatial Order</a:t>
            </a:r>
          </a:p>
        </p:txBody>
      </p:sp>
      <p:sp>
        <p:nvSpPr>
          <p:cNvPr id="4" name="TextBox 3">
            <a:extLst>
              <a:ext uri="{FF2B5EF4-FFF2-40B4-BE49-F238E27FC236}">
                <a16:creationId xmlns:a16="http://schemas.microsoft.com/office/drawing/2014/main" id="{74936ED5-6300-36E2-6DBD-43E9B228DACD}"/>
              </a:ext>
            </a:extLst>
          </p:cNvPr>
          <p:cNvSpPr txBox="1"/>
          <p:nvPr/>
        </p:nvSpPr>
        <p:spPr>
          <a:xfrm>
            <a:off x="835024" y="956652"/>
            <a:ext cx="3059112" cy="1477328"/>
          </a:xfrm>
          <a:prstGeom prst="rect">
            <a:avLst/>
          </a:prstGeom>
          <a:noFill/>
        </p:spPr>
        <p:txBody>
          <a:bodyPr wrap="square" rtlCol="0">
            <a:spAutoFit/>
          </a:bodyPr>
          <a:lstStyle/>
          <a:p>
            <a:r>
              <a:rPr lang="en-US" dirty="0"/>
              <a:t>When you enter the library, the first thing you see on the right is a long checkout desk with two computers and a row of book return slots.</a:t>
            </a:r>
          </a:p>
        </p:txBody>
      </p:sp>
      <p:sp>
        <p:nvSpPr>
          <p:cNvPr id="5" name="TextBox 4">
            <a:extLst>
              <a:ext uri="{FF2B5EF4-FFF2-40B4-BE49-F238E27FC236}">
                <a16:creationId xmlns:a16="http://schemas.microsoft.com/office/drawing/2014/main" id="{8981123D-3E9A-4F75-9B66-05FE55C38A31}"/>
              </a:ext>
            </a:extLst>
          </p:cNvPr>
          <p:cNvSpPr txBox="1"/>
          <p:nvPr/>
        </p:nvSpPr>
        <p:spPr>
          <a:xfrm>
            <a:off x="3231356" y="2124096"/>
            <a:ext cx="3059112" cy="2031325"/>
          </a:xfrm>
          <a:prstGeom prst="rect">
            <a:avLst/>
          </a:prstGeom>
          <a:noFill/>
        </p:spPr>
        <p:txBody>
          <a:bodyPr wrap="square" rtlCol="0">
            <a:spAutoFit/>
          </a:bodyPr>
          <a:lstStyle/>
          <a:p>
            <a:r>
              <a:rPr lang="en-US" dirty="0"/>
              <a:t>Behind the desk, tall shelves hold reserved books and interlibrary loan materials. In the center of the room, several rows of low shelves display new arrivals and popular novels.</a:t>
            </a:r>
          </a:p>
        </p:txBody>
      </p:sp>
      <p:sp>
        <p:nvSpPr>
          <p:cNvPr id="8" name="TextBox 7">
            <a:extLst>
              <a:ext uri="{FF2B5EF4-FFF2-40B4-BE49-F238E27FC236}">
                <a16:creationId xmlns:a16="http://schemas.microsoft.com/office/drawing/2014/main" id="{B868232A-E006-F41D-AD95-7D363006DD72}"/>
              </a:ext>
            </a:extLst>
          </p:cNvPr>
          <p:cNvSpPr txBox="1"/>
          <p:nvPr/>
        </p:nvSpPr>
        <p:spPr>
          <a:xfrm>
            <a:off x="5799138" y="3507402"/>
            <a:ext cx="3059112" cy="1477328"/>
          </a:xfrm>
          <a:prstGeom prst="rect">
            <a:avLst/>
          </a:prstGeom>
          <a:noFill/>
        </p:spPr>
        <p:txBody>
          <a:bodyPr wrap="square" rtlCol="0">
            <a:spAutoFit/>
          </a:bodyPr>
          <a:lstStyle/>
          <a:p>
            <a:r>
              <a:rPr lang="en-US" dirty="0"/>
              <a:t>To the left, near the large windows, a quiet study area stretches along the wall with individual desks and small lamps.</a:t>
            </a:r>
          </a:p>
        </p:txBody>
      </p:sp>
      <p:sp>
        <p:nvSpPr>
          <p:cNvPr id="9" name="TextBox 8">
            <a:extLst>
              <a:ext uri="{FF2B5EF4-FFF2-40B4-BE49-F238E27FC236}">
                <a16:creationId xmlns:a16="http://schemas.microsoft.com/office/drawing/2014/main" id="{A658A4CD-5FA2-5DB9-BD7F-565C4451C134}"/>
              </a:ext>
            </a:extLst>
          </p:cNvPr>
          <p:cNvSpPr txBox="1"/>
          <p:nvPr/>
        </p:nvSpPr>
        <p:spPr>
          <a:xfrm>
            <a:off x="8366920" y="4866799"/>
            <a:ext cx="3059112" cy="1200329"/>
          </a:xfrm>
          <a:prstGeom prst="rect">
            <a:avLst/>
          </a:prstGeom>
          <a:noFill/>
        </p:spPr>
        <p:txBody>
          <a:bodyPr wrap="square" rtlCol="0">
            <a:spAutoFit/>
          </a:bodyPr>
          <a:lstStyle/>
          <a:p>
            <a:r>
              <a:rPr lang="en-US" dirty="0"/>
              <a:t>At the very back of the library, a glass-enclosed room houses the computers and printers for student use. </a:t>
            </a:r>
          </a:p>
        </p:txBody>
      </p:sp>
    </p:spTree>
    <p:extLst>
      <p:ext uri="{BB962C8B-B14F-4D97-AF65-F5344CB8AC3E}">
        <p14:creationId xmlns:p14="http://schemas.microsoft.com/office/powerpoint/2010/main" val="202151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ECAD-E4C6-07CB-6203-D4866E7B6E0C}"/>
              </a:ext>
            </a:extLst>
          </p:cNvPr>
          <p:cNvSpPr>
            <a:spLocks noGrp="1"/>
          </p:cNvSpPr>
          <p:nvPr>
            <p:ph type="title"/>
          </p:nvPr>
        </p:nvSpPr>
        <p:spPr/>
        <p:txBody>
          <a:bodyPr/>
          <a:lstStyle/>
          <a:p>
            <a:r>
              <a:rPr lang="en-US" dirty="0"/>
              <a:t>Chronological Order</a:t>
            </a:r>
          </a:p>
        </p:txBody>
      </p:sp>
      <p:sp>
        <p:nvSpPr>
          <p:cNvPr id="4" name="TextBox 3">
            <a:extLst>
              <a:ext uri="{FF2B5EF4-FFF2-40B4-BE49-F238E27FC236}">
                <a16:creationId xmlns:a16="http://schemas.microsoft.com/office/drawing/2014/main" id="{E177C640-E15F-D8C0-E405-87D69AB98695}"/>
              </a:ext>
            </a:extLst>
          </p:cNvPr>
          <p:cNvSpPr txBox="1"/>
          <p:nvPr/>
        </p:nvSpPr>
        <p:spPr>
          <a:xfrm>
            <a:off x="1504950" y="1914525"/>
            <a:ext cx="8753475" cy="461665"/>
          </a:xfrm>
          <a:prstGeom prst="rect">
            <a:avLst/>
          </a:prstGeom>
          <a:noFill/>
        </p:spPr>
        <p:txBody>
          <a:bodyPr wrap="square" rtlCol="0">
            <a:spAutoFit/>
          </a:bodyPr>
          <a:lstStyle/>
          <a:p>
            <a:r>
              <a:rPr lang="en-US" sz="2400" dirty="0"/>
              <a:t>When I woke up this morning, I heard heavy rain hitting my window. </a:t>
            </a:r>
          </a:p>
        </p:txBody>
      </p:sp>
      <p:sp>
        <p:nvSpPr>
          <p:cNvPr id="5" name="TextBox 4">
            <a:extLst>
              <a:ext uri="{FF2B5EF4-FFF2-40B4-BE49-F238E27FC236}">
                <a16:creationId xmlns:a16="http://schemas.microsoft.com/office/drawing/2014/main" id="{5F4C1405-43FF-6669-587A-BCA412A9323D}"/>
              </a:ext>
            </a:extLst>
          </p:cNvPr>
          <p:cNvSpPr txBox="1"/>
          <p:nvPr/>
        </p:nvSpPr>
        <p:spPr>
          <a:xfrm>
            <a:off x="1504950" y="2333030"/>
            <a:ext cx="8753475" cy="830997"/>
          </a:xfrm>
          <a:prstGeom prst="rect">
            <a:avLst/>
          </a:prstGeom>
          <a:noFill/>
        </p:spPr>
        <p:txBody>
          <a:bodyPr wrap="square" rtlCol="0">
            <a:spAutoFit/>
          </a:bodyPr>
          <a:lstStyle/>
          <a:p>
            <a:r>
              <a:rPr lang="en-US" sz="2400" dirty="0"/>
              <a:t>After I got dressed, I checked my phone and saw a severe weather alert for my area. </a:t>
            </a:r>
            <a:endParaRPr lang="en-US" sz="3200" dirty="0"/>
          </a:p>
        </p:txBody>
      </p:sp>
      <p:sp>
        <p:nvSpPr>
          <p:cNvPr id="7" name="TextBox 6">
            <a:extLst>
              <a:ext uri="{FF2B5EF4-FFF2-40B4-BE49-F238E27FC236}">
                <a16:creationId xmlns:a16="http://schemas.microsoft.com/office/drawing/2014/main" id="{E3000346-1F0A-B0ED-43E0-BF43288AA441}"/>
              </a:ext>
            </a:extLst>
          </p:cNvPr>
          <p:cNvSpPr txBox="1"/>
          <p:nvPr/>
        </p:nvSpPr>
        <p:spPr>
          <a:xfrm>
            <a:off x="1504949" y="3105834"/>
            <a:ext cx="8753475" cy="830997"/>
          </a:xfrm>
          <a:prstGeom prst="rect">
            <a:avLst/>
          </a:prstGeom>
          <a:noFill/>
        </p:spPr>
        <p:txBody>
          <a:bodyPr wrap="square">
            <a:spAutoFit/>
          </a:bodyPr>
          <a:lstStyle/>
          <a:p>
            <a:r>
              <a:rPr lang="en-US" sz="2400" dirty="0"/>
              <a:t>An hour later, the streets began to flood, and cars were moving slowly through the water. </a:t>
            </a:r>
          </a:p>
        </p:txBody>
      </p:sp>
      <p:sp>
        <p:nvSpPr>
          <p:cNvPr id="9" name="TextBox 8">
            <a:extLst>
              <a:ext uri="{FF2B5EF4-FFF2-40B4-BE49-F238E27FC236}">
                <a16:creationId xmlns:a16="http://schemas.microsoft.com/office/drawing/2014/main" id="{72C31AE8-551B-1E11-E746-BBC4D372F155}"/>
              </a:ext>
            </a:extLst>
          </p:cNvPr>
          <p:cNvSpPr txBox="1"/>
          <p:nvPr/>
        </p:nvSpPr>
        <p:spPr>
          <a:xfrm>
            <a:off x="1504948" y="3908940"/>
            <a:ext cx="8753474" cy="830997"/>
          </a:xfrm>
          <a:prstGeom prst="rect">
            <a:avLst/>
          </a:prstGeom>
          <a:noFill/>
        </p:spPr>
        <p:txBody>
          <a:bodyPr wrap="square">
            <a:spAutoFit/>
          </a:bodyPr>
          <a:lstStyle/>
          <a:p>
            <a:r>
              <a:rPr lang="en-US" sz="2400" dirty="0">
                <a:effectLst/>
                <a:latin typeface="Cambria" panose="02040503050406030204" pitchFamily="18" charset="0"/>
                <a:ea typeface="Calibri" panose="020F0502020204030204" pitchFamily="34" charset="0"/>
                <a:cs typeface="Times New Roman" panose="02020603050405020304" pitchFamily="18" charset="0"/>
              </a:rPr>
              <a:t>An hour later, the streets began to flood, and cars were moving slowly through the water. </a:t>
            </a:r>
            <a:endParaRPr lang="en-US" sz="2400" dirty="0"/>
          </a:p>
        </p:txBody>
      </p:sp>
    </p:spTree>
    <p:extLst>
      <p:ext uri="{BB962C8B-B14F-4D97-AF65-F5344CB8AC3E}">
        <p14:creationId xmlns:p14="http://schemas.microsoft.com/office/powerpoint/2010/main" val="20568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D99C-28D2-4991-2540-A4DCA52FF7B5}"/>
              </a:ext>
            </a:extLst>
          </p:cNvPr>
          <p:cNvSpPr>
            <a:spLocks noGrp="1"/>
          </p:cNvSpPr>
          <p:nvPr>
            <p:ph type="title"/>
          </p:nvPr>
        </p:nvSpPr>
        <p:spPr>
          <a:xfrm>
            <a:off x="1304925" y="618518"/>
            <a:ext cx="9742485" cy="1478570"/>
          </a:xfrm>
        </p:spPr>
        <p:txBody>
          <a:bodyPr/>
          <a:lstStyle/>
          <a:p>
            <a:r>
              <a:rPr lang="en-US" dirty="0"/>
              <a:t>MEAL Plan Paragraphing – Duke University</a:t>
            </a:r>
          </a:p>
        </p:txBody>
      </p:sp>
      <p:graphicFrame>
        <p:nvGraphicFramePr>
          <p:cNvPr id="6" name="Content Placeholder 5">
            <a:extLst>
              <a:ext uri="{FF2B5EF4-FFF2-40B4-BE49-F238E27FC236}">
                <a16:creationId xmlns:a16="http://schemas.microsoft.com/office/drawing/2014/main" id="{EAA9FFCC-12C4-AE42-CC52-8AB76B2497C5}"/>
              </a:ext>
            </a:extLst>
          </p:cNvPr>
          <p:cNvGraphicFramePr>
            <a:graphicFrameLocks noGrp="1"/>
          </p:cNvGraphicFramePr>
          <p:nvPr>
            <p:ph idx="1"/>
            <p:extLst>
              <p:ext uri="{D42A27DB-BD31-4B8C-83A1-F6EECF244321}">
                <p14:modId xmlns:p14="http://schemas.microsoft.com/office/powerpoint/2010/main" val="1411731288"/>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600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31B16-9074-4E48-0ECF-143A53E9E082}"/>
              </a:ext>
            </a:extLst>
          </p:cNvPr>
          <p:cNvSpPr>
            <a:spLocks noGrp="1"/>
          </p:cNvSpPr>
          <p:nvPr>
            <p:ph type="title"/>
          </p:nvPr>
        </p:nvSpPr>
        <p:spPr/>
        <p:txBody>
          <a:bodyPr/>
          <a:lstStyle/>
          <a:p>
            <a:r>
              <a:rPr lang="en-US" dirty="0"/>
              <a:t>Ways to Begin a Linking Sentence:</a:t>
            </a:r>
          </a:p>
        </p:txBody>
      </p:sp>
      <p:sp>
        <p:nvSpPr>
          <p:cNvPr id="3" name="Content Placeholder 2">
            <a:extLst>
              <a:ext uri="{FF2B5EF4-FFF2-40B4-BE49-F238E27FC236}">
                <a16:creationId xmlns:a16="http://schemas.microsoft.com/office/drawing/2014/main" id="{FF271925-E5B5-8C75-8F25-DC5C74FFB28D}"/>
              </a:ext>
            </a:extLst>
          </p:cNvPr>
          <p:cNvSpPr>
            <a:spLocks noGrp="1"/>
          </p:cNvSpPr>
          <p:nvPr>
            <p:ph idx="1"/>
          </p:nvPr>
        </p:nvSpPr>
        <p:spPr>
          <a:xfrm>
            <a:off x="1141412" y="1781174"/>
            <a:ext cx="10098087" cy="4314825"/>
          </a:xfrm>
        </p:spPr>
        <p:txBody>
          <a:bodyPr>
            <a:normAutofit fontScale="77500" lnSpcReduction="20000"/>
          </a:bodyPr>
          <a:lstStyle/>
          <a:p>
            <a:r>
              <a:rPr lang="en-US" sz="2600" b="1" dirty="0"/>
              <a:t>To summarize/conclude: </a:t>
            </a:r>
            <a:r>
              <a:rPr lang="en-US" sz="2600" dirty="0"/>
              <a:t>In summary, to conclude, in conclusion, hence, therefore, as a result, thus, as I have shown, consequently</a:t>
            </a:r>
            <a:endParaRPr lang="en-US" sz="2300" dirty="0"/>
          </a:p>
          <a:p>
            <a:r>
              <a:rPr lang="en-US" sz="2600" b="1" dirty="0"/>
              <a:t>To give an example: </a:t>
            </a:r>
            <a:r>
              <a:rPr lang="en-US" sz="2600" dirty="0"/>
              <a:t>For instance, for example, to demonstrate, in this case, to illustrate, in this situation, such as</a:t>
            </a:r>
            <a:endParaRPr lang="en-US" sz="2300" dirty="0"/>
          </a:p>
          <a:p>
            <a:r>
              <a:rPr lang="en-US" sz="2600" b="1" dirty="0"/>
              <a:t>To show time:</a:t>
            </a:r>
            <a:r>
              <a:rPr lang="en-US" sz="2600" dirty="0"/>
              <a:t> Finally, afterwards, then, next, previously, immediately, soon, later, formerly, following</a:t>
            </a:r>
            <a:endParaRPr lang="en-US" sz="2300" dirty="0"/>
          </a:p>
          <a:p>
            <a:r>
              <a:rPr lang="en-US" sz="2600" b="1" dirty="0"/>
              <a:t>To prove: </a:t>
            </a:r>
            <a:r>
              <a:rPr lang="en-US" sz="2600" dirty="0"/>
              <a:t>Furthermore, because, since, evidently, moreover, indeed, in fact, that is</a:t>
            </a:r>
            <a:endParaRPr lang="en-US" sz="2300" dirty="0"/>
          </a:p>
          <a:p>
            <a:r>
              <a:rPr lang="en-US" sz="2600" b="1" dirty="0"/>
              <a:t>To contrast: </a:t>
            </a:r>
            <a:r>
              <a:rPr lang="en-US" sz="2600" dirty="0"/>
              <a:t>But, on the other hand, yet, instead, nevertheless, however, on the contrary, although, unlike, differing from, whereas, alternatively</a:t>
            </a:r>
            <a:endParaRPr lang="en-US" sz="2300" dirty="0"/>
          </a:p>
          <a:p>
            <a:r>
              <a:rPr lang="en-US" sz="2600" b="1" dirty="0"/>
              <a:t>To add: </a:t>
            </a:r>
            <a:r>
              <a:rPr lang="en-US" sz="2600" dirty="0"/>
              <a:t>Additionally, also, furthermore, and, to continue, besides, nor, in addition, not only…but also, along with</a:t>
            </a:r>
            <a:endParaRPr lang="en-US" sz="2300" dirty="0"/>
          </a:p>
          <a:p>
            <a:pPr marL="0" indent="0">
              <a:buNone/>
            </a:pPr>
            <a:endParaRPr lang="en-US" dirty="0"/>
          </a:p>
        </p:txBody>
      </p:sp>
    </p:spTree>
    <p:extLst>
      <p:ext uri="{BB962C8B-B14F-4D97-AF65-F5344CB8AC3E}">
        <p14:creationId xmlns:p14="http://schemas.microsoft.com/office/powerpoint/2010/main" val="11288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46CDC-454B-A79F-6A26-DC445E7F3F4B}"/>
              </a:ext>
            </a:extLst>
          </p:cNvPr>
          <p:cNvSpPr>
            <a:spLocks noGrp="1"/>
          </p:cNvSpPr>
          <p:nvPr>
            <p:ph type="title"/>
          </p:nvPr>
        </p:nvSpPr>
        <p:spPr>
          <a:xfrm>
            <a:off x="1143001" y="451675"/>
            <a:ext cx="9905998" cy="724507"/>
          </a:xfrm>
        </p:spPr>
        <p:txBody>
          <a:bodyPr/>
          <a:lstStyle/>
          <a:p>
            <a:r>
              <a:rPr lang="en-US" dirty="0"/>
              <a:t>Example of the MEAL Plan:</a:t>
            </a:r>
          </a:p>
        </p:txBody>
      </p:sp>
      <p:sp>
        <p:nvSpPr>
          <p:cNvPr id="6" name="TextBox 5">
            <a:extLst>
              <a:ext uri="{FF2B5EF4-FFF2-40B4-BE49-F238E27FC236}">
                <a16:creationId xmlns:a16="http://schemas.microsoft.com/office/drawing/2014/main" id="{4EDA4608-95D8-F128-09B3-DE885C7265E0}"/>
              </a:ext>
            </a:extLst>
          </p:cNvPr>
          <p:cNvSpPr txBox="1"/>
          <p:nvPr/>
        </p:nvSpPr>
        <p:spPr>
          <a:xfrm>
            <a:off x="1141413" y="1216466"/>
            <a:ext cx="9383712" cy="830997"/>
          </a:xfrm>
          <a:prstGeom prst="rect">
            <a:avLst/>
          </a:prstGeom>
          <a:noFill/>
        </p:spPr>
        <p:txBody>
          <a:bodyPr wrap="square" rtlCol="0">
            <a:spAutoFit/>
          </a:bodyPr>
          <a:lstStyle/>
          <a:p>
            <a:r>
              <a:rPr lang="en-US" sz="2400" u="sng" dirty="0"/>
              <a:t>Main Point:</a:t>
            </a:r>
          </a:p>
          <a:p>
            <a:r>
              <a:rPr lang="en-US" sz="2400" dirty="0"/>
              <a:t>Many college students struggle to stay engaged during long online lectures. </a:t>
            </a:r>
          </a:p>
        </p:txBody>
      </p:sp>
      <p:sp>
        <p:nvSpPr>
          <p:cNvPr id="7" name="TextBox 6">
            <a:extLst>
              <a:ext uri="{FF2B5EF4-FFF2-40B4-BE49-F238E27FC236}">
                <a16:creationId xmlns:a16="http://schemas.microsoft.com/office/drawing/2014/main" id="{CEC1C55D-1358-BDD2-547D-D9DAC2055FFB}"/>
              </a:ext>
            </a:extLst>
          </p:cNvPr>
          <p:cNvSpPr txBox="1"/>
          <p:nvPr/>
        </p:nvSpPr>
        <p:spPr>
          <a:xfrm>
            <a:off x="1141413" y="2161673"/>
            <a:ext cx="9383712" cy="1200329"/>
          </a:xfrm>
          <a:prstGeom prst="rect">
            <a:avLst/>
          </a:prstGeom>
          <a:noFill/>
        </p:spPr>
        <p:txBody>
          <a:bodyPr wrap="square" rtlCol="0">
            <a:spAutoFit/>
          </a:bodyPr>
          <a:lstStyle/>
          <a:p>
            <a:r>
              <a:rPr lang="en-US" sz="2400" u="sng" dirty="0"/>
              <a:t>Evidence:</a:t>
            </a:r>
          </a:p>
          <a:p>
            <a:r>
              <a:rPr lang="en-US" sz="2400" dirty="0"/>
              <a:t>To illustrate, a recent campus survey found that over 60 percent of students reported checking social media at least once during each virtual class. </a:t>
            </a:r>
          </a:p>
        </p:txBody>
      </p:sp>
      <p:sp>
        <p:nvSpPr>
          <p:cNvPr id="10" name="TextBox 9">
            <a:extLst>
              <a:ext uri="{FF2B5EF4-FFF2-40B4-BE49-F238E27FC236}">
                <a16:creationId xmlns:a16="http://schemas.microsoft.com/office/drawing/2014/main" id="{068EC475-352F-5F6B-16E1-745D67318769}"/>
              </a:ext>
            </a:extLst>
          </p:cNvPr>
          <p:cNvSpPr txBox="1"/>
          <p:nvPr/>
        </p:nvSpPr>
        <p:spPr>
          <a:xfrm>
            <a:off x="1141413" y="3429000"/>
            <a:ext cx="9383712" cy="1569660"/>
          </a:xfrm>
          <a:prstGeom prst="rect">
            <a:avLst/>
          </a:prstGeom>
          <a:noFill/>
        </p:spPr>
        <p:txBody>
          <a:bodyPr wrap="square" rtlCol="0">
            <a:spAutoFit/>
          </a:bodyPr>
          <a:lstStyle/>
          <a:p>
            <a:r>
              <a:rPr lang="en-US" sz="2400" u="sng" dirty="0"/>
              <a:t>Analysis:</a:t>
            </a:r>
          </a:p>
          <a:p>
            <a:r>
              <a:rPr lang="en-US" sz="2400" dirty="0"/>
              <a:t>This pattern suggests that the online format, combined with easy access to phones and other devices, makes it harder for students to concentrate on course material. </a:t>
            </a:r>
          </a:p>
        </p:txBody>
      </p:sp>
      <p:sp>
        <p:nvSpPr>
          <p:cNvPr id="11" name="TextBox 10">
            <a:extLst>
              <a:ext uri="{FF2B5EF4-FFF2-40B4-BE49-F238E27FC236}">
                <a16:creationId xmlns:a16="http://schemas.microsoft.com/office/drawing/2014/main" id="{3BC5B3E0-891A-9B57-CA62-8C82C374AB92}"/>
              </a:ext>
            </a:extLst>
          </p:cNvPr>
          <p:cNvSpPr txBox="1"/>
          <p:nvPr/>
        </p:nvSpPr>
        <p:spPr>
          <a:xfrm>
            <a:off x="1141413" y="4998660"/>
            <a:ext cx="9383712" cy="1569660"/>
          </a:xfrm>
          <a:prstGeom prst="rect">
            <a:avLst/>
          </a:prstGeom>
          <a:noFill/>
        </p:spPr>
        <p:txBody>
          <a:bodyPr wrap="square" rtlCol="0">
            <a:spAutoFit/>
          </a:bodyPr>
          <a:lstStyle/>
          <a:p>
            <a:r>
              <a:rPr lang="en-US" sz="2400" u="sng" dirty="0"/>
              <a:t>Link Back:</a:t>
            </a:r>
          </a:p>
          <a:p>
            <a:r>
              <a:rPr lang="en-US" sz="2400" dirty="0"/>
              <a:t>As a result, instructors who teach online may need to design more interactive activities if they want students to remain attentive throughout the session.</a:t>
            </a:r>
          </a:p>
        </p:txBody>
      </p:sp>
    </p:spTree>
    <p:extLst>
      <p:ext uri="{BB962C8B-B14F-4D97-AF65-F5344CB8AC3E}">
        <p14:creationId xmlns:p14="http://schemas.microsoft.com/office/powerpoint/2010/main" val="304646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20C669038AC14782E6E1DB1AC3F72A" ma:contentTypeVersion="12" ma:contentTypeDescription="Create a new document." ma:contentTypeScope="" ma:versionID="a87f681264e2bbe932da769c666b9f68">
  <xsd:schema xmlns:xsd="http://www.w3.org/2001/XMLSchema" xmlns:xs="http://www.w3.org/2001/XMLSchema" xmlns:p="http://schemas.microsoft.com/office/2006/metadata/properties" xmlns:ns3="1b88942e-2676-43d8-8ed9-83a17f84fdb8" xmlns:ns4="bef28536-bd5b-4803-98b8-f9c58a28cb43" targetNamespace="http://schemas.microsoft.com/office/2006/metadata/properties" ma:root="true" ma:fieldsID="014c2eec63666657804e4b810ad7ddd7" ns3:_="" ns4:_="">
    <xsd:import namespace="1b88942e-2676-43d8-8ed9-83a17f84fdb8"/>
    <xsd:import namespace="bef28536-bd5b-4803-98b8-f9c58a28cb4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88942e-2676-43d8-8ed9-83a17f84fdb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ef28536-bd5b-4803-98b8-f9c58a28cb4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8230D4-E525-4906-A005-25F55693CB07}">
  <ds:schemaRefs>
    <ds:schemaRef ds:uri="http://purl.org/dc/dcmitype/"/>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schemas.microsoft.com/office/infopath/2007/PartnerControls"/>
    <ds:schemaRef ds:uri="bef28536-bd5b-4803-98b8-f9c58a28cb43"/>
    <ds:schemaRef ds:uri="1b88942e-2676-43d8-8ed9-83a17f84fdb8"/>
  </ds:schemaRefs>
</ds:datastoreItem>
</file>

<file path=customXml/itemProps2.xml><?xml version="1.0" encoding="utf-8"?>
<ds:datastoreItem xmlns:ds="http://schemas.openxmlformats.org/officeDocument/2006/customXml" ds:itemID="{822C9A53-B19B-4BD8-90D5-4D1C848FBF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88942e-2676-43d8-8ed9-83a17f84fdb8"/>
    <ds:schemaRef ds:uri="bef28536-bd5b-4803-98b8-f9c58a28cb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924876-86E7-486D-B582-775EDAA6E1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5194</TotalTime>
  <Words>794</Words>
  <Application>Microsoft Office PowerPoint</Application>
  <PresentationFormat>Widescreen</PresentationFormat>
  <Paragraphs>51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Cambria</vt:lpstr>
      <vt:lpstr>Tw Cen MT</vt:lpstr>
      <vt:lpstr>Circuit</vt:lpstr>
      <vt:lpstr>Organization</vt:lpstr>
      <vt:lpstr>Microstructure of Your Writing</vt:lpstr>
      <vt:lpstr>How to Shape Your Supporting Paragraphs</vt:lpstr>
      <vt:lpstr>Basic Patterns for Paragraphs</vt:lpstr>
      <vt:lpstr>General to Specific</vt:lpstr>
      <vt:lpstr>Specific to General</vt:lpstr>
      <vt:lpstr>Emphatic Order</vt:lpstr>
      <vt:lpstr>Spatial Order</vt:lpstr>
      <vt:lpstr>Chronological Order</vt:lpstr>
      <vt:lpstr>MEAL Plan Paragraphing – Duke University</vt:lpstr>
      <vt:lpstr>Ways to Begin a Linking Sentence:</vt:lpstr>
      <vt:lpstr>Example of the MEAL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8</dc:title>
  <dc:creator>Karen Sichler</dc:creator>
  <cp:lastModifiedBy>Karen Sichler</cp:lastModifiedBy>
  <cp:revision>47</cp:revision>
  <dcterms:created xsi:type="dcterms:W3CDTF">2019-11-04T15:16:22Z</dcterms:created>
  <dcterms:modified xsi:type="dcterms:W3CDTF">2026-03-17T20:22:48Z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42F59E0F-A3A5-41F4-AB5C-17ED1F5467A6</vt:lpwstr>
  </property>
  <property fmtid="{D5CDD505-2E9C-101B-9397-08002B2CF9AE}" pid="3" name="ArticulatePath">
    <vt:lpwstr>Ethics in Information Technology</vt:lpwstr>
  </property>
</Properties>
</file>