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 snapToGrid="0">
      <p:cViewPr varScale="1">
        <p:scale>
          <a:sx n="101" d="100"/>
          <a:sy n="101" d="100"/>
        </p:scale>
        <p:origin x="2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775F74-7A72-4089-9BA1-01678BDAD4A5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D3EAD4-1064-4F84-8EB5-63817888AC97}">
      <dgm:prSet phldrT="[Text]" phldr="0"/>
      <dgm:spPr/>
      <dgm:t>
        <a:bodyPr/>
        <a:lstStyle/>
        <a:p>
          <a:r>
            <a:rPr lang="en-US" dirty="0"/>
            <a:t>Be familiar with the organization</a:t>
          </a:r>
        </a:p>
      </dgm:t>
    </dgm:pt>
    <dgm:pt modelId="{6889E145-6BEA-4CFC-BA7B-4855B815BD59}" type="parTrans" cxnId="{91A45446-EA50-41E7-ACBB-27B641360040}">
      <dgm:prSet/>
      <dgm:spPr/>
      <dgm:t>
        <a:bodyPr/>
        <a:lstStyle/>
        <a:p>
          <a:endParaRPr lang="en-US"/>
        </a:p>
      </dgm:t>
    </dgm:pt>
    <dgm:pt modelId="{D4B788EC-66CF-4FEC-A32E-0B2DEF7F7B57}" type="sibTrans" cxnId="{91A45446-EA50-41E7-ACBB-27B641360040}">
      <dgm:prSet/>
      <dgm:spPr/>
      <dgm:t>
        <a:bodyPr/>
        <a:lstStyle/>
        <a:p>
          <a:endParaRPr lang="en-US"/>
        </a:p>
      </dgm:t>
    </dgm:pt>
    <dgm:pt modelId="{4CAB02AE-6E27-4296-A8FF-FC0DD846CEB5}">
      <dgm:prSet phldrT="[Text]" phldr="0"/>
      <dgm:spPr/>
      <dgm:t>
        <a:bodyPr/>
        <a:lstStyle/>
        <a:p>
          <a:r>
            <a:rPr lang="en-US" dirty="0"/>
            <a:t>Vocabulary and structure </a:t>
          </a:r>
        </a:p>
      </dgm:t>
    </dgm:pt>
    <dgm:pt modelId="{F8879E27-8B76-49F6-8149-A6E6B82055F5}" type="parTrans" cxnId="{0FE55F51-6C1E-4CEF-BAEE-7E753385A174}">
      <dgm:prSet/>
      <dgm:spPr/>
      <dgm:t>
        <a:bodyPr/>
        <a:lstStyle/>
        <a:p>
          <a:endParaRPr lang="en-US"/>
        </a:p>
      </dgm:t>
    </dgm:pt>
    <dgm:pt modelId="{3482505F-ACC5-48C6-A96A-CDF824E4F4EE}" type="sibTrans" cxnId="{0FE55F51-6C1E-4CEF-BAEE-7E753385A174}">
      <dgm:prSet/>
      <dgm:spPr/>
      <dgm:t>
        <a:bodyPr/>
        <a:lstStyle/>
        <a:p>
          <a:endParaRPr lang="en-US"/>
        </a:p>
      </dgm:t>
    </dgm:pt>
    <dgm:pt modelId="{0DE5CC2C-0DF3-4705-B59E-77C14647D909}">
      <dgm:prSet phldrT="[Text]" phldr="0"/>
      <dgm:spPr/>
      <dgm:t>
        <a:bodyPr/>
        <a:lstStyle/>
        <a:p>
          <a:r>
            <a:rPr lang="en-US" dirty="0"/>
            <a:t>Understanding and alignment </a:t>
          </a:r>
        </a:p>
      </dgm:t>
    </dgm:pt>
    <dgm:pt modelId="{D8273EA5-D5E8-4C98-8FF4-E0C98FB92B97}" type="parTrans" cxnId="{5D1A8FE8-ABE2-4FAA-B5EF-9195385AEDE0}">
      <dgm:prSet/>
      <dgm:spPr/>
      <dgm:t>
        <a:bodyPr/>
        <a:lstStyle/>
        <a:p>
          <a:endParaRPr lang="en-US"/>
        </a:p>
      </dgm:t>
    </dgm:pt>
    <dgm:pt modelId="{D8143A9C-97E8-47A1-9DFC-D4DE6CA20DC1}" type="sibTrans" cxnId="{5D1A8FE8-ABE2-4FAA-B5EF-9195385AEDE0}">
      <dgm:prSet/>
      <dgm:spPr/>
      <dgm:t>
        <a:bodyPr/>
        <a:lstStyle/>
        <a:p>
          <a:endParaRPr lang="en-US"/>
        </a:p>
      </dgm:t>
    </dgm:pt>
    <dgm:pt modelId="{6F13223B-9E62-4B79-9DD4-A5D9A9B858BA}" type="pres">
      <dgm:prSet presAssocID="{26775F74-7A72-4089-9BA1-01678BDAD4A5}" presName="linear" presStyleCnt="0">
        <dgm:presLayoutVars>
          <dgm:dir/>
          <dgm:animLvl val="lvl"/>
          <dgm:resizeHandles val="exact"/>
        </dgm:presLayoutVars>
      </dgm:prSet>
      <dgm:spPr/>
    </dgm:pt>
    <dgm:pt modelId="{3A1D5E14-8B29-4E7C-8461-DF99319DEF83}" type="pres">
      <dgm:prSet presAssocID="{9FD3EAD4-1064-4F84-8EB5-63817888AC97}" presName="parentLin" presStyleCnt="0"/>
      <dgm:spPr/>
    </dgm:pt>
    <dgm:pt modelId="{D20014B9-300D-4D32-96FE-A98C4673CDC6}" type="pres">
      <dgm:prSet presAssocID="{9FD3EAD4-1064-4F84-8EB5-63817888AC97}" presName="parentLeftMargin" presStyleLbl="node1" presStyleIdx="0" presStyleCnt="3"/>
      <dgm:spPr/>
    </dgm:pt>
    <dgm:pt modelId="{7135E6EF-DF39-435B-87F6-FB912A686922}" type="pres">
      <dgm:prSet presAssocID="{9FD3EAD4-1064-4F84-8EB5-63817888AC9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C4168E4-0246-4F33-872F-9BED2207E272}" type="pres">
      <dgm:prSet presAssocID="{9FD3EAD4-1064-4F84-8EB5-63817888AC97}" presName="negativeSpace" presStyleCnt="0"/>
      <dgm:spPr/>
    </dgm:pt>
    <dgm:pt modelId="{CF4C066F-FFA0-4097-9B23-2EF9EC7DEB31}" type="pres">
      <dgm:prSet presAssocID="{9FD3EAD4-1064-4F84-8EB5-63817888AC97}" presName="childText" presStyleLbl="conFgAcc1" presStyleIdx="0" presStyleCnt="3">
        <dgm:presLayoutVars>
          <dgm:bulletEnabled val="1"/>
        </dgm:presLayoutVars>
      </dgm:prSet>
      <dgm:spPr/>
    </dgm:pt>
    <dgm:pt modelId="{8C3BEDCA-8253-4E9D-A764-0BC9235ECDFA}" type="pres">
      <dgm:prSet presAssocID="{D4B788EC-66CF-4FEC-A32E-0B2DEF7F7B57}" presName="spaceBetweenRectangles" presStyleCnt="0"/>
      <dgm:spPr/>
    </dgm:pt>
    <dgm:pt modelId="{95ED467F-135E-42B3-AD7B-D220CA0D3762}" type="pres">
      <dgm:prSet presAssocID="{4CAB02AE-6E27-4296-A8FF-FC0DD846CEB5}" presName="parentLin" presStyleCnt="0"/>
      <dgm:spPr/>
    </dgm:pt>
    <dgm:pt modelId="{5F649209-4C5B-4C10-A29A-F81976D10622}" type="pres">
      <dgm:prSet presAssocID="{4CAB02AE-6E27-4296-A8FF-FC0DD846CEB5}" presName="parentLeftMargin" presStyleLbl="node1" presStyleIdx="0" presStyleCnt="3"/>
      <dgm:spPr/>
    </dgm:pt>
    <dgm:pt modelId="{F148935D-0C12-484C-B0FA-79B8508EA941}" type="pres">
      <dgm:prSet presAssocID="{4CAB02AE-6E27-4296-A8FF-FC0DD846CEB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B97D354-AA69-4389-B8FE-1B6A3BCC86DE}" type="pres">
      <dgm:prSet presAssocID="{4CAB02AE-6E27-4296-A8FF-FC0DD846CEB5}" presName="negativeSpace" presStyleCnt="0"/>
      <dgm:spPr/>
    </dgm:pt>
    <dgm:pt modelId="{0017C21E-83B1-472C-8490-3968E3F005C3}" type="pres">
      <dgm:prSet presAssocID="{4CAB02AE-6E27-4296-A8FF-FC0DD846CEB5}" presName="childText" presStyleLbl="conFgAcc1" presStyleIdx="1" presStyleCnt="3">
        <dgm:presLayoutVars>
          <dgm:bulletEnabled val="1"/>
        </dgm:presLayoutVars>
      </dgm:prSet>
      <dgm:spPr/>
    </dgm:pt>
    <dgm:pt modelId="{199555D6-EEF4-45A5-8CF5-5ACAC78961AB}" type="pres">
      <dgm:prSet presAssocID="{3482505F-ACC5-48C6-A96A-CDF824E4F4EE}" presName="spaceBetweenRectangles" presStyleCnt="0"/>
      <dgm:spPr/>
    </dgm:pt>
    <dgm:pt modelId="{3A4C4AE0-7492-4F15-945F-9D4F4CA3D3F4}" type="pres">
      <dgm:prSet presAssocID="{0DE5CC2C-0DF3-4705-B59E-77C14647D909}" presName="parentLin" presStyleCnt="0"/>
      <dgm:spPr/>
    </dgm:pt>
    <dgm:pt modelId="{4BA853C1-7E0E-40A8-82CC-D36857EB950A}" type="pres">
      <dgm:prSet presAssocID="{0DE5CC2C-0DF3-4705-B59E-77C14647D909}" presName="parentLeftMargin" presStyleLbl="node1" presStyleIdx="1" presStyleCnt="3"/>
      <dgm:spPr/>
    </dgm:pt>
    <dgm:pt modelId="{EB81DBC1-FD09-4CE6-9C3C-51A75D6893CB}" type="pres">
      <dgm:prSet presAssocID="{0DE5CC2C-0DF3-4705-B59E-77C14647D90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139A37D-374D-4865-8A92-52A3AB15CD80}" type="pres">
      <dgm:prSet presAssocID="{0DE5CC2C-0DF3-4705-B59E-77C14647D909}" presName="negativeSpace" presStyleCnt="0"/>
      <dgm:spPr/>
    </dgm:pt>
    <dgm:pt modelId="{25BC1BBE-9A86-4D63-8D9E-BA768DA20E1E}" type="pres">
      <dgm:prSet presAssocID="{0DE5CC2C-0DF3-4705-B59E-77C14647D90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EC7C523-270C-4C2D-8AE0-545B41C64570}" type="presOf" srcId="{9FD3EAD4-1064-4F84-8EB5-63817888AC97}" destId="{7135E6EF-DF39-435B-87F6-FB912A686922}" srcOrd="1" destOrd="0" presId="urn:microsoft.com/office/officeart/2005/8/layout/list1"/>
    <dgm:cxn modelId="{29F7642A-230B-46F3-8B31-D69CE2FBDAE2}" type="presOf" srcId="{4CAB02AE-6E27-4296-A8FF-FC0DD846CEB5}" destId="{5F649209-4C5B-4C10-A29A-F81976D10622}" srcOrd="0" destOrd="0" presId="urn:microsoft.com/office/officeart/2005/8/layout/list1"/>
    <dgm:cxn modelId="{1F457838-B922-4846-A815-B03A6766735D}" type="presOf" srcId="{4CAB02AE-6E27-4296-A8FF-FC0DD846CEB5}" destId="{F148935D-0C12-484C-B0FA-79B8508EA941}" srcOrd="1" destOrd="0" presId="urn:microsoft.com/office/officeart/2005/8/layout/list1"/>
    <dgm:cxn modelId="{8614E464-73F0-422E-8839-7A97F2B8E7A8}" type="presOf" srcId="{26775F74-7A72-4089-9BA1-01678BDAD4A5}" destId="{6F13223B-9E62-4B79-9DD4-A5D9A9B858BA}" srcOrd="0" destOrd="0" presId="urn:microsoft.com/office/officeart/2005/8/layout/list1"/>
    <dgm:cxn modelId="{91A45446-EA50-41E7-ACBB-27B641360040}" srcId="{26775F74-7A72-4089-9BA1-01678BDAD4A5}" destId="{9FD3EAD4-1064-4F84-8EB5-63817888AC97}" srcOrd="0" destOrd="0" parTransId="{6889E145-6BEA-4CFC-BA7B-4855B815BD59}" sibTransId="{D4B788EC-66CF-4FEC-A32E-0B2DEF7F7B57}"/>
    <dgm:cxn modelId="{5DCFF24E-17B1-444C-8631-18CCC8FE9904}" type="presOf" srcId="{9FD3EAD4-1064-4F84-8EB5-63817888AC97}" destId="{D20014B9-300D-4D32-96FE-A98C4673CDC6}" srcOrd="0" destOrd="0" presId="urn:microsoft.com/office/officeart/2005/8/layout/list1"/>
    <dgm:cxn modelId="{0FE55F51-6C1E-4CEF-BAEE-7E753385A174}" srcId="{26775F74-7A72-4089-9BA1-01678BDAD4A5}" destId="{4CAB02AE-6E27-4296-A8FF-FC0DD846CEB5}" srcOrd="1" destOrd="0" parTransId="{F8879E27-8B76-49F6-8149-A6E6B82055F5}" sibTransId="{3482505F-ACC5-48C6-A96A-CDF824E4F4EE}"/>
    <dgm:cxn modelId="{B5ACA0DE-6410-460A-B9FA-950B90E52A41}" type="presOf" srcId="{0DE5CC2C-0DF3-4705-B59E-77C14647D909}" destId="{EB81DBC1-FD09-4CE6-9C3C-51A75D6893CB}" srcOrd="1" destOrd="0" presId="urn:microsoft.com/office/officeart/2005/8/layout/list1"/>
    <dgm:cxn modelId="{AC3300E8-AC14-483E-8014-6290551CF32C}" type="presOf" srcId="{0DE5CC2C-0DF3-4705-B59E-77C14647D909}" destId="{4BA853C1-7E0E-40A8-82CC-D36857EB950A}" srcOrd="0" destOrd="0" presId="urn:microsoft.com/office/officeart/2005/8/layout/list1"/>
    <dgm:cxn modelId="{5D1A8FE8-ABE2-4FAA-B5EF-9195385AEDE0}" srcId="{26775F74-7A72-4089-9BA1-01678BDAD4A5}" destId="{0DE5CC2C-0DF3-4705-B59E-77C14647D909}" srcOrd="2" destOrd="0" parTransId="{D8273EA5-D5E8-4C98-8FF4-E0C98FB92B97}" sibTransId="{D8143A9C-97E8-47A1-9DFC-D4DE6CA20DC1}"/>
    <dgm:cxn modelId="{3C081734-1D7A-4B85-AB92-4D67D8633156}" type="presParOf" srcId="{6F13223B-9E62-4B79-9DD4-A5D9A9B858BA}" destId="{3A1D5E14-8B29-4E7C-8461-DF99319DEF83}" srcOrd="0" destOrd="0" presId="urn:microsoft.com/office/officeart/2005/8/layout/list1"/>
    <dgm:cxn modelId="{2C3A743F-0C05-4856-80C8-1FAA99225F7D}" type="presParOf" srcId="{3A1D5E14-8B29-4E7C-8461-DF99319DEF83}" destId="{D20014B9-300D-4D32-96FE-A98C4673CDC6}" srcOrd="0" destOrd="0" presId="urn:microsoft.com/office/officeart/2005/8/layout/list1"/>
    <dgm:cxn modelId="{B3AC1DC9-41DC-4733-8229-1BE7A07ED794}" type="presParOf" srcId="{3A1D5E14-8B29-4E7C-8461-DF99319DEF83}" destId="{7135E6EF-DF39-435B-87F6-FB912A686922}" srcOrd="1" destOrd="0" presId="urn:microsoft.com/office/officeart/2005/8/layout/list1"/>
    <dgm:cxn modelId="{93FB89A5-CB40-472E-922B-384D69C8B297}" type="presParOf" srcId="{6F13223B-9E62-4B79-9DD4-A5D9A9B858BA}" destId="{2C4168E4-0246-4F33-872F-9BED2207E272}" srcOrd="1" destOrd="0" presId="urn:microsoft.com/office/officeart/2005/8/layout/list1"/>
    <dgm:cxn modelId="{5D90FE97-124F-4FEB-AB62-CC1AC43A321F}" type="presParOf" srcId="{6F13223B-9E62-4B79-9DD4-A5D9A9B858BA}" destId="{CF4C066F-FFA0-4097-9B23-2EF9EC7DEB31}" srcOrd="2" destOrd="0" presId="urn:microsoft.com/office/officeart/2005/8/layout/list1"/>
    <dgm:cxn modelId="{C865C077-4A3F-4171-AC97-B8028B1D81F3}" type="presParOf" srcId="{6F13223B-9E62-4B79-9DD4-A5D9A9B858BA}" destId="{8C3BEDCA-8253-4E9D-A764-0BC9235ECDFA}" srcOrd="3" destOrd="0" presId="urn:microsoft.com/office/officeart/2005/8/layout/list1"/>
    <dgm:cxn modelId="{2814249D-3089-478F-A901-6EB69113456D}" type="presParOf" srcId="{6F13223B-9E62-4B79-9DD4-A5D9A9B858BA}" destId="{95ED467F-135E-42B3-AD7B-D220CA0D3762}" srcOrd="4" destOrd="0" presId="urn:microsoft.com/office/officeart/2005/8/layout/list1"/>
    <dgm:cxn modelId="{2C7E8F3B-6F19-4507-A8C2-0A7D44B49FC8}" type="presParOf" srcId="{95ED467F-135E-42B3-AD7B-D220CA0D3762}" destId="{5F649209-4C5B-4C10-A29A-F81976D10622}" srcOrd="0" destOrd="0" presId="urn:microsoft.com/office/officeart/2005/8/layout/list1"/>
    <dgm:cxn modelId="{0DA8CD46-0058-4A92-9AAE-8963B5811D48}" type="presParOf" srcId="{95ED467F-135E-42B3-AD7B-D220CA0D3762}" destId="{F148935D-0C12-484C-B0FA-79B8508EA941}" srcOrd="1" destOrd="0" presId="urn:microsoft.com/office/officeart/2005/8/layout/list1"/>
    <dgm:cxn modelId="{20672AEC-9FEC-4795-876E-D2C3C545E135}" type="presParOf" srcId="{6F13223B-9E62-4B79-9DD4-A5D9A9B858BA}" destId="{EB97D354-AA69-4389-B8FE-1B6A3BCC86DE}" srcOrd="5" destOrd="0" presId="urn:microsoft.com/office/officeart/2005/8/layout/list1"/>
    <dgm:cxn modelId="{EC92B371-044C-4838-B320-43462A973DCE}" type="presParOf" srcId="{6F13223B-9E62-4B79-9DD4-A5D9A9B858BA}" destId="{0017C21E-83B1-472C-8490-3968E3F005C3}" srcOrd="6" destOrd="0" presId="urn:microsoft.com/office/officeart/2005/8/layout/list1"/>
    <dgm:cxn modelId="{6C2ECC83-DE76-4DE1-A4F7-08881358FAA8}" type="presParOf" srcId="{6F13223B-9E62-4B79-9DD4-A5D9A9B858BA}" destId="{199555D6-EEF4-45A5-8CF5-5ACAC78961AB}" srcOrd="7" destOrd="0" presId="urn:microsoft.com/office/officeart/2005/8/layout/list1"/>
    <dgm:cxn modelId="{64F4680C-4B49-4653-A96F-BEA3AF4D2238}" type="presParOf" srcId="{6F13223B-9E62-4B79-9DD4-A5D9A9B858BA}" destId="{3A4C4AE0-7492-4F15-945F-9D4F4CA3D3F4}" srcOrd="8" destOrd="0" presId="urn:microsoft.com/office/officeart/2005/8/layout/list1"/>
    <dgm:cxn modelId="{2EB5BFED-2DA0-4ED4-826E-D02CC4F6241F}" type="presParOf" srcId="{3A4C4AE0-7492-4F15-945F-9D4F4CA3D3F4}" destId="{4BA853C1-7E0E-40A8-82CC-D36857EB950A}" srcOrd="0" destOrd="0" presId="urn:microsoft.com/office/officeart/2005/8/layout/list1"/>
    <dgm:cxn modelId="{C9BEE4F2-E9EC-448F-9EC8-35E166F1242D}" type="presParOf" srcId="{3A4C4AE0-7492-4F15-945F-9D4F4CA3D3F4}" destId="{EB81DBC1-FD09-4CE6-9C3C-51A75D6893CB}" srcOrd="1" destOrd="0" presId="urn:microsoft.com/office/officeart/2005/8/layout/list1"/>
    <dgm:cxn modelId="{7431027E-DE6B-4E40-989B-F1C8CAC5F515}" type="presParOf" srcId="{6F13223B-9E62-4B79-9DD4-A5D9A9B858BA}" destId="{5139A37D-374D-4865-8A92-52A3AB15CD80}" srcOrd="9" destOrd="0" presId="urn:microsoft.com/office/officeart/2005/8/layout/list1"/>
    <dgm:cxn modelId="{1CCCCA95-9218-42EC-9148-757ADC0A94FE}" type="presParOf" srcId="{6F13223B-9E62-4B79-9DD4-A5D9A9B858BA}" destId="{25BC1BBE-9A86-4D63-8D9E-BA768DA20E1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C066F-FFA0-4097-9B23-2EF9EC7DEB31}">
      <dsp:nvSpPr>
        <dsp:cNvPr id="0" name=""/>
        <dsp:cNvSpPr/>
      </dsp:nvSpPr>
      <dsp:spPr>
        <a:xfrm>
          <a:off x="0" y="405195"/>
          <a:ext cx="990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35E6EF-DF39-435B-87F6-FB912A686922}">
      <dsp:nvSpPr>
        <dsp:cNvPr id="0" name=""/>
        <dsp:cNvSpPr/>
      </dsp:nvSpPr>
      <dsp:spPr>
        <a:xfrm>
          <a:off x="495300" y="6675"/>
          <a:ext cx="6934200" cy="7970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Be familiar with the organization</a:t>
          </a:r>
        </a:p>
      </dsp:txBody>
      <dsp:txXfrm>
        <a:off x="534208" y="45583"/>
        <a:ext cx="6856384" cy="719224"/>
      </dsp:txXfrm>
    </dsp:sp>
    <dsp:sp modelId="{0017C21E-83B1-472C-8490-3968E3F005C3}">
      <dsp:nvSpPr>
        <dsp:cNvPr id="0" name=""/>
        <dsp:cNvSpPr/>
      </dsp:nvSpPr>
      <dsp:spPr>
        <a:xfrm>
          <a:off x="0" y="1629915"/>
          <a:ext cx="990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48935D-0C12-484C-B0FA-79B8508EA941}">
      <dsp:nvSpPr>
        <dsp:cNvPr id="0" name=""/>
        <dsp:cNvSpPr/>
      </dsp:nvSpPr>
      <dsp:spPr>
        <a:xfrm>
          <a:off x="495300" y="1231395"/>
          <a:ext cx="6934200" cy="7970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Vocabulary and structure </a:t>
          </a:r>
        </a:p>
      </dsp:txBody>
      <dsp:txXfrm>
        <a:off x="534208" y="1270303"/>
        <a:ext cx="6856384" cy="719224"/>
      </dsp:txXfrm>
    </dsp:sp>
    <dsp:sp modelId="{25BC1BBE-9A86-4D63-8D9E-BA768DA20E1E}">
      <dsp:nvSpPr>
        <dsp:cNvPr id="0" name=""/>
        <dsp:cNvSpPr/>
      </dsp:nvSpPr>
      <dsp:spPr>
        <a:xfrm>
          <a:off x="0" y="2854636"/>
          <a:ext cx="990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1DBC1-FD09-4CE6-9C3C-51A75D6893CB}">
      <dsp:nvSpPr>
        <dsp:cNvPr id="0" name=""/>
        <dsp:cNvSpPr/>
      </dsp:nvSpPr>
      <dsp:spPr>
        <a:xfrm>
          <a:off x="495300" y="2456115"/>
          <a:ext cx="6934200" cy="7970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Understanding and alignment </a:t>
          </a:r>
        </a:p>
      </dsp:txBody>
      <dsp:txXfrm>
        <a:off x="534208" y="2495023"/>
        <a:ext cx="6856384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DF52-260B-4C65-B152-3EEF8C0112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Information Architecture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F8F12-0FA3-49E5-B2C3-6B274685CD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19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B9A4A-0683-B297-6053-9CE07C8DE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189" y="122407"/>
            <a:ext cx="9905998" cy="1063071"/>
          </a:xfrm>
        </p:spPr>
        <p:txBody>
          <a:bodyPr/>
          <a:lstStyle/>
          <a:p>
            <a:pPr algn="ctr"/>
            <a:r>
              <a:rPr lang="en-US" dirty="0"/>
              <a:t>Defining Information Architecture </a:t>
            </a:r>
          </a:p>
        </p:txBody>
      </p:sp>
      <p:sp>
        <p:nvSpPr>
          <p:cNvPr id="4" name="Definition">
            <a:extLst>
              <a:ext uri="{FF2B5EF4-FFF2-40B4-BE49-F238E27FC236}">
                <a16:creationId xmlns:a16="http://schemas.microsoft.com/office/drawing/2014/main" id="{DAB8A804-E24E-A9F4-0A4A-5AAB3E922317}"/>
              </a:ext>
            </a:extLst>
          </p:cNvPr>
          <p:cNvSpPr txBox="1"/>
          <p:nvPr/>
        </p:nvSpPr>
        <p:spPr>
          <a:xfrm>
            <a:off x="1510387" y="1905506"/>
            <a:ext cx="47218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art and science of shaping information products and experiences to support </a:t>
            </a:r>
            <a:r>
              <a:rPr lang="en-US" sz="3200" u="sng" dirty="0"/>
              <a:t>usability, findability</a:t>
            </a:r>
            <a:r>
              <a:rPr lang="en-US" sz="3200" dirty="0"/>
              <a:t>, and understanding</a:t>
            </a:r>
          </a:p>
        </p:txBody>
      </p:sp>
      <p:sp>
        <p:nvSpPr>
          <p:cNvPr id="12" name="Usability">
            <a:extLst>
              <a:ext uri="{FF2B5EF4-FFF2-40B4-BE49-F238E27FC236}">
                <a16:creationId xmlns:a16="http://schemas.microsoft.com/office/drawing/2014/main" id="{64772700-60E6-4765-07EC-04975B0207DA}"/>
              </a:ext>
            </a:extLst>
          </p:cNvPr>
          <p:cNvSpPr/>
          <p:nvPr/>
        </p:nvSpPr>
        <p:spPr>
          <a:xfrm>
            <a:off x="7277100" y="1185478"/>
            <a:ext cx="3404513" cy="207207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/>
              <a:t>Usability</a:t>
            </a:r>
            <a:r>
              <a:rPr lang="en-US" dirty="0"/>
              <a:t> – how well a user in a specific context can use a product/design to achieve a goal</a:t>
            </a:r>
          </a:p>
        </p:txBody>
      </p:sp>
      <p:cxnSp>
        <p:nvCxnSpPr>
          <p:cNvPr id="17" name="Arrow 1">
            <a:extLst>
              <a:ext uri="{FF2B5EF4-FFF2-40B4-BE49-F238E27FC236}">
                <a16:creationId xmlns:a16="http://schemas.microsoft.com/office/drawing/2014/main" id="{3DC960F1-3152-2332-2F28-38F271267990}"/>
              </a:ext>
            </a:extLst>
          </p:cNvPr>
          <p:cNvCxnSpPr/>
          <p:nvPr/>
        </p:nvCxnSpPr>
        <p:spPr>
          <a:xfrm flipV="1">
            <a:off x="6096000" y="2419350"/>
            <a:ext cx="1076325" cy="5619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indability">
            <a:extLst>
              <a:ext uri="{FF2B5EF4-FFF2-40B4-BE49-F238E27FC236}">
                <a16:creationId xmlns:a16="http://schemas.microsoft.com/office/drawing/2014/main" id="{C717F4AA-8F47-6972-5746-09BF5471CDB0}"/>
              </a:ext>
            </a:extLst>
          </p:cNvPr>
          <p:cNvSpPr/>
          <p:nvPr/>
        </p:nvSpPr>
        <p:spPr>
          <a:xfrm>
            <a:off x="7277099" y="3986850"/>
            <a:ext cx="3404513" cy="207207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/>
              <a:t>Findability </a:t>
            </a:r>
            <a:r>
              <a:rPr lang="en-US" dirty="0"/>
              <a:t>– the ease of locating wanted information withing the particular platform or interface</a:t>
            </a:r>
          </a:p>
        </p:txBody>
      </p:sp>
      <p:cxnSp>
        <p:nvCxnSpPr>
          <p:cNvPr id="74" name="Arrow 3">
            <a:extLst>
              <a:ext uri="{FF2B5EF4-FFF2-40B4-BE49-F238E27FC236}">
                <a16:creationId xmlns:a16="http://schemas.microsoft.com/office/drawing/2014/main" id="{7942AC42-9E8B-7542-3458-A91A61190784}"/>
              </a:ext>
            </a:extLst>
          </p:cNvPr>
          <p:cNvCxnSpPr>
            <a:cxnSpLocks/>
          </p:cNvCxnSpPr>
          <p:nvPr/>
        </p:nvCxnSpPr>
        <p:spPr>
          <a:xfrm>
            <a:off x="6096000" y="3701353"/>
            <a:ext cx="1076325" cy="5138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Arrow 2">
            <a:extLst>
              <a:ext uri="{FF2B5EF4-FFF2-40B4-BE49-F238E27FC236}">
                <a16:creationId xmlns:a16="http://schemas.microsoft.com/office/drawing/2014/main" id="{A76F73DF-E4E0-D17A-55F0-229DF9453061}"/>
              </a:ext>
            </a:extLst>
          </p:cNvPr>
          <p:cNvCxnSpPr>
            <a:cxnSpLocks/>
          </p:cNvCxnSpPr>
          <p:nvPr/>
        </p:nvCxnSpPr>
        <p:spPr>
          <a:xfrm>
            <a:off x="8848725" y="3352547"/>
            <a:ext cx="0" cy="6057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Usability Es">
            <a:extLst>
              <a:ext uri="{FF2B5EF4-FFF2-40B4-BE49-F238E27FC236}">
                <a16:creationId xmlns:a16="http://schemas.microsoft.com/office/drawing/2014/main" id="{E83B314E-130E-D7BA-7BBD-C3DC0BC07AC4}"/>
              </a:ext>
            </a:extLst>
          </p:cNvPr>
          <p:cNvSpPr txBox="1"/>
          <p:nvPr/>
        </p:nvSpPr>
        <p:spPr>
          <a:xfrm>
            <a:off x="7879777" y="3986850"/>
            <a:ext cx="24453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Effective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Efficient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Engaging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Error Tolerant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Easy to Learn</a:t>
            </a:r>
          </a:p>
        </p:txBody>
      </p:sp>
    </p:spTree>
    <p:extLst>
      <p:ext uri="{BB962C8B-B14F-4D97-AF65-F5344CB8AC3E}">
        <p14:creationId xmlns:p14="http://schemas.microsoft.com/office/powerpoint/2010/main" val="411452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73" grpId="0" animBg="1"/>
      <p:bldP spid="81" grpId="0"/>
      <p:bldP spid="8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BDED5-E3D4-15C4-2D0C-CD821B2C3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95015"/>
            <a:ext cx="10382249" cy="993054"/>
          </a:xfrm>
        </p:spPr>
        <p:txBody>
          <a:bodyPr/>
          <a:lstStyle/>
          <a:p>
            <a:pPr algn="ctr"/>
            <a:r>
              <a:rPr lang="en-US" dirty="0"/>
              <a:t>What else Can We Include? </a:t>
            </a:r>
          </a:p>
        </p:txBody>
      </p:sp>
      <p:sp>
        <p:nvSpPr>
          <p:cNvPr id="4" name="Defintion">
            <a:extLst>
              <a:ext uri="{FF2B5EF4-FFF2-40B4-BE49-F238E27FC236}">
                <a16:creationId xmlns:a16="http://schemas.microsoft.com/office/drawing/2014/main" id="{E5F71247-3F8E-8E6F-1E6E-803CBF1722D7}"/>
              </a:ext>
            </a:extLst>
          </p:cNvPr>
          <p:cNvSpPr txBox="1"/>
          <p:nvPr/>
        </p:nvSpPr>
        <p:spPr>
          <a:xfrm>
            <a:off x="1143001" y="1412421"/>
            <a:ext cx="4391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synthesis of organization, labeling, search, and navigation </a:t>
            </a:r>
            <a:r>
              <a:rPr lang="en-US" sz="2800" u="sng" dirty="0"/>
              <a:t>systems</a:t>
            </a:r>
            <a:r>
              <a:rPr lang="en-US" sz="2800" dirty="0"/>
              <a:t> within digital, physical, and cross-channel ecosystems. 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420FEAF-8919-77BD-3C24-3A2AA2DF80A0}"/>
              </a:ext>
            </a:extLst>
          </p:cNvPr>
          <p:cNvSpPr/>
          <p:nvPr/>
        </p:nvSpPr>
        <p:spPr>
          <a:xfrm>
            <a:off x="6053135" y="2154979"/>
            <a:ext cx="1143000" cy="76165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ATCH">
            <a:extLst>
              <a:ext uri="{FF2B5EF4-FFF2-40B4-BE49-F238E27FC236}">
                <a16:creationId xmlns:a16="http://schemas.microsoft.com/office/drawing/2014/main" id="{470E4B54-16C3-ED56-076D-3C9F056492A7}"/>
              </a:ext>
            </a:extLst>
          </p:cNvPr>
          <p:cNvSpPr txBox="1"/>
          <p:nvPr/>
        </p:nvSpPr>
        <p:spPr>
          <a:xfrm>
            <a:off x="6838949" y="1496982"/>
            <a:ext cx="43910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L.A.T.C.H.</a:t>
            </a:r>
          </a:p>
        </p:txBody>
      </p:sp>
      <p:sp>
        <p:nvSpPr>
          <p:cNvPr id="9" name="Location">
            <a:extLst>
              <a:ext uri="{FF2B5EF4-FFF2-40B4-BE49-F238E27FC236}">
                <a16:creationId xmlns:a16="http://schemas.microsoft.com/office/drawing/2014/main" id="{B6CF21DE-05AB-7C2B-9EE7-C61399DDE9A1}"/>
              </a:ext>
            </a:extLst>
          </p:cNvPr>
          <p:cNvSpPr txBox="1"/>
          <p:nvPr/>
        </p:nvSpPr>
        <p:spPr>
          <a:xfrm>
            <a:off x="7324723" y="2390776"/>
            <a:ext cx="324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Location</a:t>
            </a:r>
          </a:p>
        </p:txBody>
      </p:sp>
      <p:sp>
        <p:nvSpPr>
          <p:cNvPr id="10" name="Alphabet">
            <a:extLst>
              <a:ext uri="{FF2B5EF4-FFF2-40B4-BE49-F238E27FC236}">
                <a16:creationId xmlns:a16="http://schemas.microsoft.com/office/drawing/2014/main" id="{02B2448E-10E9-1DAF-EDA3-3E33FAA1126E}"/>
              </a:ext>
            </a:extLst>
          </p:cNvPr>
          <p:cNvSpPr txBox="1"/>
          <p:nvPr/>
        </p:nvSpPr>
        <p:spPr>
          <a:xfrm>
            <a:off x="7324722" y="2861472"/>
            <a:ext cx="324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Alphabet</a:t>
            </a:r>
            <a:endParaRPr lang="en-US" sz="2000" dirty="0"/>
          </a:p>
        </p:txBody>
      </p:sp>
      <p:sp>
        <p:nvSpPr>
          <p:cNvPr id="11" name="Time">
            <a:extLst>
              <a:ext uri="{FF2B5EF4-FFF2-40B4-BE49-F238E27FC236}">
                <a16:creationId xmlns:a16="http://schemas.microsoft.com/office/drawing/2014/main" id="{1B70CC11-18B2-FDC6-721A-094DA22BA86E}"/>
              </a:ext>
            </a:extLst>
          </p:cNvPr>
          <p:cNvSpPr txBox="1"/>
          <p:nvPr/>
        </p:nvSpPr>
        <p:spPr>
          <a:xfrm>
            <a:off x="7324722" y="3361514"/>
            <a:ext cx="324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Time</a:t>
            </a:r>
            <a:endParaRPr lang="en-US" sz="2000" dirty="0"/>
          </a:p>
        </p:txBody>
      </p:sp>
      <p:sp>
        <p:nvSpPr>
          <p:cNvPr id="12" name="Category">
            <a:extLst>
              <a:ext uri="{FF2B5EF4-FFF2-40B4-BE49-F238E27FC236}">
                <a16:creationId xmlns:a16="http://schemas.microsoft.com/office/drawing/2014/main" id="{8473077B-2EF1-4B7E-6B27-4855BFD54715}"/>
              </a:ext>
            </a:extLst>
          </p:cNvPr>
          <p:cNvSpPr txBox="1"/>
          <p:nvPr/>
        </p:nvSpPr>
        <p:spPr>
          <a:xfrm>
            <a:off x="7324723" y="3861557"/>
            <a:ext cx="324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Category</a:t>
            </a:r>
            <a:endParaRPr lang="en-US" dirty="0"/>
          </a:p>
        </p:txBody>
      </p:sp>
      <p:sp>
        <p:nvSpPr>
          <p:cNvPr id="13" name="Hierarchy">
            <a:extLst>
              <a:ext uri="{FF2B5EF4-FFF2-40B4-BE49-F238E27FC236}">
                <a16:creationId xmlns:a16="http://schemas.microsoft.com/office/drawing/2014/main" id="{4E0F4045-ECEF-F47D-A258-9475474B26DC}"/>
              </a:ext>
            </a:extLst>
          </p:cNvPr>
          <p:cNvSpPr txBox="1"/>
          <p:nvPr/>
        </p:nvSpPr>
        <p:spPr>
          <a:xfrm>
            <a:off x="7324721" y="4361599"/>
            <a:ext cx="324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Hierarchy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E2434BF-0570-2413-2790-BE5C30CB5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5" y="3815731"/>
            <a:ext cx="6827711" cy="18371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64F5F3-15DF-7275-5523-5A5291366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021" y="3659190"/>
            <a:ext cx="5367337" cy="25263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8DDB2F6-47F8-B811-580A-86E233183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720" y="3592346"/>
            <a:ext cx="4560951" cy="298650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E83C5F-77FD-F545-DB3D-AEE58CCE36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089" y="3574630"/>
            <a:ext cx="6553200" cy="31146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352D748-60AF-7F6E-AA54-DC3B84E4E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6017" y="3676906"/>
            <a:ext cx="6748891" cy="286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9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97B1E-D48C-CEA2-204E-0F71745B9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Foundations of Information Architecture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2F2595-368D-4961-E014-288F62E68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77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49B2C-E2DD-70DE-8684-1942DBC6A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Context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0E23D9C-4997-CB22-BC6D-0BF2B2AB70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862635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0830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7C70-9777-1660-64F5-9B4A42BFD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1056"/>
            <a:ext cx="9905998" cy="1478570"/>
          </a:xfrm>
        </p:spPr>
        <p:txBody>
          <a:bodyPr/>
          <a:lstStyle/>
          <a:p>
            <a:pPr algn="ctr"/>
            <a:r>
              <a:rPr lang="en-US" dirty="0"/>
              <a:t>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E216F-FDC1-5BA6-A7B5-FAD171840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5" y="2097088"/>
            <a:ext cx="4878389" cy="3541714"/>
          </a:xfrm>
        </p:spPr>
        <p:txBody>
          <a:bodyPr>
            <a:normAutofit/>
          </a:bodyPr>
          <a:lstStyle/>
          <a:p>
            <a:r>
              <a:rPr lang="en-US" dirty="0"/>
              <a:t>The “stuff” – documents, applications, services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471141-0D80-AB55-2BCA-F56BBCA6C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97088"/>
            <a:ext cx="4875211" cy="3541714"/>
          </a:xfrm>
        </p:spPr>
        <p:txBody>
          <a:bodyPr/>
          <a:lstStyle/>
          <a:p>
            <a:r>
              <a:rPr lang="en-US" dirty="0"/>
              <a:t>Things to keep in mind:</a:t>
            </a:r>
          </a:p>
          <a:p>
            <a:pPr lvl="1"/>
            <a:r>
              <a:rPr lang="en-US" dirty="0"/>
              <a:t>Ownership</a:t>
            </a:r>
          </a:p>
          <a:p>
            <a:pPr lvl="1"/>
            <a:r>
              <a:rPr lang="en-US" dirty="0"/>
              <a:t>Format</a:t>
            </a:r>
          </a:p>
          <a:p>
            <a:pPr lvl="1"/>
            <a:r>
              <a:rPr lang="en-US" dirty="0"/>
              <a:t>Structure </a:t>
            </a:r>
          </a:p>
          <a:p>
            <a:pPr lvl="1"/>
            <a:r>
              <a:rPr lang="en-US" dirty="0"/>
              <a:t>Metadata </a:t>
            </a:r>
          </a:p>
          <a:p>
            <a:pPr lvl="1"/>
            <a:r>
              <a:rPr lang="en-US" dirty="0"/>
              <a:t>Volume</a:t>
            </a:r>
          </a:p>
          <a:p>
            <a:pPr lvl="1"/>
            <a:r>
              <a:rPr lang="en-US" dirty="0"/>
              <a:t>Dynamism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41AC0-310E-A100-1FDE-6D8710CC5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994" y="3429000"/>
            <a:ext cx="3013780" cy="319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50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FC817-513A-384D-0DE6-90648CB52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08CD6-56E9-5D1A-4BA6-124C7BA3D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people who will use your information environment </a:t>
            </a:r>
          </a:p>
          <a:p>
            <a:pPr lvl="0"/>
            <a:r>
              <a:rPr lang="en-US" dirty="0"/>
              <a:t>Questions to consider:</a:t>
            </a:r>
          </a:p>
          <a:p>
            <a:pPr lvl="1"/>
            <a:r>
              <a:rPr lang="en-US" dirty="0"/>
              <a:t>Who is using your system?</a:t>
            </a:r>
          </a:p>
          <a:p>
            <a:pPr lvl="1"/>
            <a:r>
              <a:rPr lang="en-US" dirty="0"/>
              <a:t>How are they using it? </a:t>
            </a:r>
          </a:p>
          <a:p>
            <a:pPr lvl="1"/>
            <a:r>
              <a:rPr lang="en-US" dirty="0"/>
              <a:t>What information do they want from your system?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250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B1A48-175B-25C0-9A61-6B6B74729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AE264-7D7E-032D-2847-E8FA356B4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1121" y="0"/>
            <a:ext cx="71747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39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9A2E8-777C-F2B0-46C7-B36877227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Questions for The Mid-Term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95D72-9B84-66C4-AE45-AAF0A9BE03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58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0C1D28-11BC-8897-7694-BA57A2E32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924532"/>
          </a:xfrm>
        </p:spPr>
        <p:txBody>
          <a:bodyPr/>
          <a:lstStyle/>
          <a:p>
            <a:pPr algn="ctr"/>
            <a:r>
              <a:rPr lang="en-US" dirty="0"/>
              <a:t>Multiple Choice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5D9AF6-00F5-D046-5FB6-53DCBDCC3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1410" y="1838325"/>
            <a:ext cx="4878389" cy="3952875"/>
          </a:xfrm>
        </p:spPr>
        <p:txBody>
          <a:bodyPr>
            <a:normAutofit/>
          </a:bodyPr>
          <a:lstStyle/>
          <a:p>
            <a:r>
              <a:rPr lang="en-US" dirty="0"/>
              <a:t>Periphrasis is: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 Using the briefest wording possible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Expanding an idea instead of stating it in the shortest way, often for ornament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Repeating the same word order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 Assigning sounds to new words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8F9CE0-8C1A-0158-1855-AF97BCDEF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05000"/>
            <a:ext cx="4875211" cy="3886200"/>
          </a:xfrm>
        </p:spPr>
        <p:txBody>
          <a:bodyPr>
            <a:normAutofit/>
          </a:bodyPr>
          <a:lstStyle/>
          <a:p>
            <a:r>
              <a:rPr lang="en-US" dirty="0"/>
              <a:t>A rhetorical perspective is best described as: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 strict set of grammar rules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 Orientations or attitudes that frame the way we think and see persuasive resources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 list of political beliefs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 method for collecting statistical data</a:t>
            </a:r>
          </a:p>
        </p:txBody>
      </p:sp>
    </p:spTree>
    <p:extLst>
      <p:ext uri="{BB962C8B-B14F-4D97-AF65-F5344CB8AC3E}">
        <p14:creationId xmlns:p14="http://schemas.microsoft.com/office/powerpoint/2010/main" val="2544000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B9C2D-5315-7813-15D2-1EDE662DF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Fill In The Blank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9D560-EDAA-2733-3E4B-D8CDEB5947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__________ question is asked even though the rhetor does not really expect an answer, often to open space to say more.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*Rhetorical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67C15-4379-7C6F-6196-A807C19563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According to Cicero, invention is the discovery of valid or seemingly valid __________ to render one’s cause plausible.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*Arguments</a:t>
            </a:r>
          </a:p>
        </p:txBody>
      </p:sp>
    </p:spTree>
    <p:extLst>
      <p:ext uri="{BB962C8B-B14F-4D97-AF65-F5344CB8AC3E}">
        <p14:creationId xmlns:p14="http://schemas.microsoft.com/office/powerpoint/2010/main" val="271631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6AFC9-CB3F-D70D-17CB-089505727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True /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CA21C-0786-F71C-A512-74254BCEC5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Stasis theory is a systematic way of asking questions about rhetorical situations.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True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3627DB-AB34-0E5A-CD76-F634883A76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Clarity (perspicuity) in style can be lost when a rhetor uses obsolete or highly technical words unnecessarily.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199455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20C669038AC14782E6E1DB1AC3F72A" ma:contentTypeVersion="12" ma:contentTypeDescription="Create a new document." ma:contentTypeScope="" ma:versionID="a87f681264e2bbe932da769c666b9f68">
  <xsd:schema xmlns:xsd="http://www.w3.org/2001/XMLSchema" xmlns:xs="http://www.w3.org/2001/XMLSchema" xmlns:p="http://schemas.microsoft.com/office/2006/metadata/properties" xmlns:ns3="1b88942e-2676-43d8-8ed9-83a17f84fdb8" xmlns:ns4="bef28536-bd5b-4803-98b8-f9c58a28cb43" targetNamespace="http://schemas.microsoft.com/office/2006/metadata/properties" ma:root="true" ma:fieldsID="014c2eec63666657804e4b810ad7ddd7" ns3:_="" ns4:_="">
    <xsd:import namespace="1b88942e-2676-43d8-8ed9-83a17f84fdb8"/>
    <xsd:import namespace="bef28536-bd5b-4803-98b8-f9c58a28cb4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8942e-2676-43d8-8ed9-83a17f84fd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f28536-bd5b-4803-98b8-f9c58a28cb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D924876-86E7-486D-B582-775EDAA6E1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2C9A53-B19B-4BD8-90D5-4D1C848FBF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88942e-2676-43d8-8ed9-83a17f84fdb8"/>
    <ds:schemaRef ds:uri="bef28536-bd5b-4803-98b8-f9c58a28cb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8230D4-E525-4906-A005-25F55693CB07}">
  <ds:schemaRefs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bef28536-bd5b-4803-98b8-f9c58a28cb43"/>
    <ds:schemaRef ds:uri="1b88942e-2676-43d8-8ed9-83a17f84fd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6144</TotalTime>
  <Words>352</Words>
  <Application>Microsoft Office PowerPoint</Application>
  <PresentationFormat>Widescreen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Tw Cen MT</vt:lpstr>
      <vt:lpstr>Circuit</vt:lpstr>
      <vt:lpstr>Information Architecture</vt:lpstr>
      <vt:lpstr>Defining Information Architecture </vt:lpstr>
      <vt:lpstr>What else Can We Include? </vt:lpstr>
      <vt:lpstr>The Foundations of Information Architecture </vt:lpstr>
      <vt:lpstr>Context</vt:lpstr>
      <vt:lpstr>Content</vt:lpstr>
      <vt:lpstr>Users</vt:lpstr>
      <vt:lpstr>PowerPoint Presentation</vt:lpstr>
      <vt:lpstr>Example Questions for The Mid-Term</vt:lpstr>
      <vt:lpstr>Multiple Choice</vt:lpstr>
      <vt:lpstr>Fill In The Blank</vt:lpstr>
      <vt:lpstr>True / False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8</dc:title>
  <dc:creator>Karen Sichler</dc:creator>
  <cp:lastModifiedBy>Karen Sichler</cp:lastModifiedBy>
  <cp:revision>54</cp:revision>
  <dcterms:created xsi:type="dcterms:W3CDTF">2019-11-04T15:16:22Z</dcterms:created>
  <dcterms:modified xsi:type="dcterms:W3CDTF">2026-03-19T12:23:21Z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42F59E0F-A3A5-41F4-AB5C-17ED1F5467A6</vt:lpwstr>
  </property>
  <property fmtid="{D5CDD505-2E9C-101B-9397-08002B2CF9AE}" pid="3" name="ArticulatePath">
    <vt:lpwstr>Ethics in Information Technology</vt:lpwstr>
  </property>
</Properties>
</file>