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8" r:id="rId6"/>
    <p:sldId id="257" r:id="rId7"/>
    <p:sldId id="263" r:id="rId8"/>
    <p:sldId id="261" r:id="rId9"/>
    <p:sldId id="265" r:id="rId10"/>
    <p:sldId id="262" r:id="rId11"/>
    <p:sldId id="264" r:id="rId12"/>
    <p:sldId id="259" r:id="rId13"/>
    <p:sldId id="266" r:id="rId14"/>
    <p:sldId id="268" r:id="rId15"/>
    <p:sldId id="270" r:id="rId16"/>
    <p:sldId id="269" r:id="rId17"/>
    <p:sldId id="260" r:id="rId18"/>
    <p:sldId id="267" r:id="rId19"/>
    <p:sldId id="271" r:id="rId20"/>
    <p:sldId id="272" r:id="rId21"/>
  </p:sldIdLst>
  <p:sldSz cx="12192000" cy="6858000"/>
  <p:notesSz cx="6858000" cy="914400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3" autoAdjust="0"/>
  </p:normalViewPr>
  <p:slideViewPr>
    <p:cSldViewPr snapToGrid="0">
      <p:cViewPr varScale="1">
        <p:scale>
          <a:sx n="105" d="100"/>
          <a:sy n="105" d="100"/>
        </p:scale>
        <p:origin x="114" y="3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3/26/2026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3/26/2026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Tu10xwlwWEk?feature=oembe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CDF52-260B-4C65-B152-3EEF8C01123A}"/>
              </a:ext>
            </a:extLst>
          </p:cNvPr>
          <p:cNvSpPr>
            <a:spLocks noGrp="1"/>
          </p:cNvSpPr>
          <p:nvPr>
            <p:ph type="ctrTitle"/>
          </p:nvPr>
        </p:nvSpPr>
        <p:spPr/>
        <p:txBody>
          <a:bodyPr/>
          <a:lstStyle/>
          <a:p>
            <a:r>
              <a:rPr lang="en-US" dirty="0"/>
              <a:t>Artistic Proofs</a:t>
            </a:r>
          </a:p>
        </p:txBody>
      </p:sp>
      <p:sp>
        <p:nvSpPr>
          <p:cNvPr id="3" name="Subtitle 2">
            <a:extLst>
              <a:ext uri="{FF2B5EF4-FFF2-40B4-BE49-F238E27FC236}">
                <a16:creationId xmlns:a16="http://schemas.microsoft.com/office/drawing/2014/main" id="{876F8F12-0FA3-49E5-B2C3-6B274685CD78}"/>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619193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7252E-D192-E993-E24E-4F442CA67D3E}"/>
              </a:ext>
            </a:extLst>
          </p:cNvPr>
          <p:cNvSpPr>
            <a:spLocks noGrp="1"/>
          </p:cNvSpPr>
          <p:nvPr>
            <p:ph type="title"/>
          </p:nvPr>
        </p:nvSpPr>
        <p:spPr/>
        <p:txBody>
          <a:bodyPr/>
          <a:lstStyle/>
          <a:p>
            <a:pPr algn="ctr"/>
            <a:r>
              <a:rPr lang="en-US" dirty="0"/>
              <a:t>The Art of Rhetoric – Aristotle </a:t>
            </a:r>
          </a:p>
        </p:txBody>
      </p:sp>
      <p:sp>
        <p:nvSpPr>
          <p:cNvPr id="3" name="Content Placeholder 2">
            <a:extLst>
              <a:ext uri="{FF2B5EF4-FFF2-40B4-BE49-F238E27FC236}">
                <a16:creationId xmlns:a16="http://schemas.microsoft.com/office/drawing/2014/main" id="{994855EE-60BE-74EE-4556-89F110254BE8}"/>
              </a:ext>
            </a:extLst>
          </p:cNvPr>
          <p:cNvSpPr>
            <a:spLocks noGrp="1"/>
          </p:cNvSpPr>
          <p:nvPr>
            <p:ph idx="1"/>
          </p:nvPr>
        </p:nvSpPr>
        <p:spPr>
          <a:xfrm>
            <a:off x="1141412" y="1719744"/>
            <a:ext cx="9905999" cy="4519738"/>
          </a:xfrm>
        </p:spPr>
        <p:txBody>
          <a:bodyPr>
            <a:normAutofit lnSpcReduction="10000"/>
          </a:bodyPr>
          <a:lstStyle/>
          <a:p>
            <a:pPr marL="0" indent="0">
              <a:buNone/>
            </a:pPr>
            <a:r>
              <a:rPr lang="en-US" dirty="0"/>
              <a:t>Some proofs are inartificial and some are artificial. When I say that a proof is “inartificial,” I mean that it is not supplied by us, but pre-exists: examples are witnesses, statements obtained through torture, written contracts, and son on. When I say that a proof is “artificial,” I mean that it can be provide by our use of rhetorical method. The former, then, have to be used, but the latter must be invented. </a:t>
            </a:r>
          </a:p>
          <a:p>
            <a:pPr marL="0" indent="0">
              <a:buNone/>
            </a:pPr>
            <a:r>
              <a:rPr lang="en-US" dirty="0"/>
              <a:t>Proofs that depend on the spoken word fall into three categories. Some rely on the speaker’s character, some on putting the listener in a certain frame of mind, and some on the argument itself, through demonstrating, or seeming to demonstrate something. </a:t>
            </a:r>
          </a:p>
        </p:txBody>
      </p:sp>
    </p:spTree>
    <p:extLst>
      <p:ext uri="{BB962C8B-B14F-4D97-AF65-F5344CB8AC3E}">
        <p14:creationId xmlns:p14="http://schemas.microsoft.com/office/powerpoint/2010/main" val="241145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46DC-01A4-E550-5F91-F2691631A7CA}"/>
              </a:ext>
            </a:extLst>
          </p:cNvPr>
          <p:cNvSpPr>
            <a:spLocks noGrp="1"/>
          </p:cNvSpPr>
          <p:nvPr>
            <p:ph type="title"/>
          </p:nvPr>
        </p:nvSpPr>
        <p:spPr/>
        <p:txBody>
          <a:bodyPr/>
          <a:lstStyle/>
          <a:p>
            <a:r>
              <a:rPr lang="en-US" dirty="0"/>
              <a:t>Ethos</a:t>
            </a:r>
          </a:p>
        </p:txBody>
      </p:sp>
      <p:sp>
        <p:nvSpPr>
          <p:cNvPr id="3" name="Text Placeholder 2">
            <a:extLst>
              <a:ext uri="{FF2B5EF4-FFF2-40B4-BE49-F238E27FC236}">
                <a16:creationId xmlns:a16="http://schemas.microsoft.com/office/drawing/2014/main" id="{F128D862-7DE7-5723-7D0C-619379F2B2F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80030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6E94A-E101-F9E2-6DD8-DAC19E7632C6}"/>
              </a:ext>
            </a:extLst>
          </p:cNvPr>
          <p:cNvSpPr>
            <a:spLocks noGrp="1"/>
          </p:cNvSpPr>
          <p:nvPr>
            <p:ph type="title"/>
          </p:nvPr>
        </p:nvSpPr>
        <p:spPr/>
        <p:txBody>
          <a:bodyPr/>
          <a:lstStyle/>
          <a:p>
            <a:pPr algn="ctr"/>
            <a:r>
              <a:rPr lang="en-US" dirty="0"/>
              <a:t>According to Aristotle</a:t>
            </a:r>
          </a:p>
        </p:txBody>
      </p:sp>
      <p:sp>
        <p:nvSpPr>
          <p:cNvPr id="3" name="Content Placeholder 2">
            <a:extLst>
              <a:ext uri="{FF2B5EF4-FFF2-40B4-BE49-F238E27FC236}">
                <a16:creationId xmlns:a16="http://schemas.microsoft.com/office/drawing/2014/main" id="{8F5ADC99-6449-0B53-E4D5-2F4BE1B9C0FB}"/>
              </a:ext>
            </a:extLst>
          </p:cNvPr>
          <p:cNvSpPr>
            <a:spLocks noGrp="1"/>
          </p:cNvSpPr>
          <p:nvPr>
            <p:ph idx="1"/>
          </p:nvPr>
        </p:nvSpPr>
        <p:spPr>
          <a:xfrm>
            <a:off x="1216404" y="1669409"/>
            <a:ext cx="9905998" cy="4739780"/>
          </a:xfrm>
        </p:spPr>
        <p:txBody>
          <a:bodyPr>
            <a:normAutofit/>
          </a:bodyPr>
          <a:lstStyle/>
          <a:p>
            <a:pPr marL="0" indent="0">
              <a:buNone/>
            </a:pPr>
            <a:r>
              <a:rPr lang="en-US" dirty="0"/>
              <a:t>Proof through character occurs w</a:t>
            </a:r>
            <a:r>
              <a:rPr lang="en-US" u="sng" dirty="0"/>
              <a:t>hen a speech is delivered in such a way as to make the speaker credible</a:t>
            </a:r>
            <a:r>
              <a:rPr lang="en-US" dirty="0"/>
              <a:t>, since we trust good men more fully and more readily. In fact, not only do we trust them in general, whatever the issue, </a:t>
            </a:r>
            <a:r>
              <a:rPr lang="en-US" u="sng" dirty="0"/>
              <a:t>but we are even inclined to trust them completely in cases where certainty is out of the question and there is room for doubt</a:t>
            </a:r>
            <a:r>
              <a:rPr lang="en-US" dirty="0"/>
              <a:t>. But even this kind of proof should be the result of what the speaker says, not of any preconceived notion about what kind of man he is. For it is not the case, whatever some authors of rhetorical manuals claim, that in rhetoric the goodness of the speaker makes no contribution towards persuasiveness; on the contrary, </a:t>
            </a:r>
            <a:r>
              <a:rPr lang="en-US" u="sng" dirty="0"/>
              <a:t>it is hardly an exaggeration to say that there is no more authoritative proof than character. </a:t>
            </a:r>
          </a:p>
        </p:txBody>
      </p:sp>
    </p:spTree>
    <p:extLst>
      <p:ext uri="{BB962C8B-B14F-4D97-AF65-F5344CB8AC3E}">
        <p14:creationId xmlns:p14="http://schemas.microsoft.com/office/powerpoint/2010/main" val="1910277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2A1A-38CE-4933-C0E9-80560314D550}"/>
              </a:ext>
            </a:extLst>
          </p:cNvPr>
          <p:cNvSpPr>
            <a:spLocks noGrp="1"/>
          </p:cNvSpPr>
          <p:nvPr>
            <p:ph type="title"/>
          </p:nvPr>
        </p:nvSpPr>
        <p:spPr/>
        <p:txBody>
          <a:bodyPr/>
          <a:lstStyle/>
          <a:p>
            <a:pPr algn="ctr"/>
            <a:r>
              <a:rPr lang="en-US" dirty="0"/>
              <a:t>Invented Ethos</a:t>
            </a:r>
          </a:p>
        </p:txBody>
      </p:sp>
      <p:sp>
        <p:nvSpPr>
          <p:cNvPr id="3" name="Content Placeholder 2">
            <a:extLst>
              <a:ext uri="{FF2B5EF4-FFF2-40B4-BE49-F238E27FC236}">
                <a16:creationId xmlns:a16="http://schemas.microsoft.com/office/drawing/2014/main" id="{F6FE8674-FABA-F012-81DB-075A6F8D85CB}"/>
              </a:ext>
            </a:extLst>
          </p:cNvPr>
          <p:cNvSpPr>
            <a:spLocks noGrp="1"/>
          </p:cNvSpPr>
          <p:nvPr>
            <p:ph idx="1"/>
          </p:nvPr>
        </p:nvSpPr>
        <p:spPr>
          <a:xfrm>
            <a:off x="1141413" y="1658143"/>
            <a:ext cx="6777795" cy="3541714"/>
          </a:xfrm>
        </p:spPr>
        <p:txBody>
          <a:bodyPr>
            <a:normAutofit/>
          </a:bodyPr>
          <a:lstStyle/>
          <a:p>
            <a:r>
              <a:rPr lang="en-US" sz="2800" dirty="0"/>
              <a:t>Creating a character</a:t>
            </a:r>
          </a:p>
          <a:p>
            <a:r>
              <a:rPr lang="en-US" sz="2800" dirty="0"/>
              <a:t>Most important when facts or arguments in doubt </a:t>
            </a:r>
          </a:p>
          <a:p>
            <a:r>
              <a:rPr lang="en-US" sz="2800" dirty="0"/>
              <a:t>Ethical mistakes </a:t>
            </a:r>
          </a:p>
        </p:txBody>
      </p:sp>
      <p:sp>
        <p:nvSpPr>
          <p:cNvPr id="4" name="Mistake 1">
            <a:extLst>
              <a:ext uri="{FF2B5EF4-FFF2-40B4-BE49-F238E27FC236}">
                <a16:creationId xmlns:a16="http://schemas.microsoft.com/office/drawing/2014/main" id="{10765956-2135-B979-6D1F-3CD8907F86C8}"/>
              </a:ext>
            </a:extLst>
          </p:cNvPr>
          <p:cNvSpPr txBox="1"/>
          <p:nvPr/>
        </p:nvSpPr>
        <p:spPr>
          <a:xfrm>
            <a:off x="7919208" y="3185926"/>
            <a:ext cx="3219450" cy="1569660"/>
          </a:xfrm>
          <a:prstGeom prst="rect">
            <a:avLst/>
          </a:prstGeom>
          <a:noFill/>
        </p:spPr>
        <p:txBody>
          <a:bodyPr wrap="square" rtlCol="0">
            <a:spAutoFit/>
          </a:bodyPr>
          <a:lstStyle/>
          <a:p>
            <a:r>
              <a:rPr lang="en-US" sz="2400" dirty="0"/>
              <a:t>Lacks experience or information, therefore, they are unable to draw the correct conclusions</a:t>
            </a:r>
          </a:p>
        </p:txBody>
      </p:sp>
      <p:sp>
        <p:nvSpPr>
          <p:cNvPr id="5" name="Mistake 2">
            <a:extLst>
              <a:ext uri="{FF2B5EF4-FFF2-40B4-BE49-F238E27FC236}">
                <a16:creationId xmlns:a16="http://schemas.microsoft.com/office/drawing/2014/main" id="{218D34D3-5513-B6E5-F5E7-E835893E24A0}"/>
              </a:ext>
            </a:extLst>
          </p:cNvPr>
          <p:cNvSpPr txBox="1"/>
          <p:nvPr/>
        </p:nvSpPr>
        <p:spPr>
          <a:xfrm>
            <a:off x="7919208" y="3185926"/>
            <a:ext cx="3219450" cy="1938992"/>
          </a:xfrm>
          <a:prstGeom prst="rect">
            <a:avLst/>
          </a:prstGeom>
          <a:noFill/>
        </p:spPr>
        <p:txBody>
          <a:bodyPr wrap="square" rtlCol="0">
            <a:spAutoFit/>
          </a:bodyPr>
          <a:lstStyle/>
          <a:p>
            <a:r>
              <a:rPr lang="en-US" sz="2400" dirty="0"/>
              <a:t>Even if they know the correct answer, they may hide it due to a character flaw such as greed</a:t>
            </a:r>
          </a:p>
        </p:txBody>
      </p:sp>
      <p:sp>
        <p:nvSpPr>
          <p:cNvPr id="6" name="Mistake 3">
            <a:extLst>
              <a:ext uri="{FF2B5EF4-FFF2-40B4-BE49-F238E27FC236}">
                <a16:creationId xmlns:a16="http://schemas.microsoft.com/office/drawing/2014/main" id="{830AEF87-6BEE-12C8-3E79-C038564E6B14}"/>
              </a:ext>
            </a:extLst>
          </p:cNvPr>
          <p:cNvSpPr txBox="1"/>
          <p:nvPr/>
        </p:nvSpPr>
        <p:spPr>
          <a:xfrm>
            <a:off x="7919208" y="3185926"/>
            <a:ext cx="3219450" cy="1938992"/>
          </a:xfrm>
          <a:prstGeom prst="rect">
            <a:avLst/>
          </a:prstGeom>
          <a:noFill/>
        </p:spPr>
        <p:txBody>
          <a:bodyPr wrap="square" rtlCol="0">
            <a:spAutoFit/>
          </a:bodyPr>
          <a:lstStyle/>
          <a:p>
            <a:r>
              <a:rPr lang="en-US" sz="2400" dirty="0"/>
              <a:t>They do not care about what happens to the people they represent, therefore, they do not give good advice</a:t>
            </a:r>
          </a:p>
        </p:txBody>
      </p:sp>
    </p:spTree>
    <p:extLst>
      <p:ext uri="{BB962C8B-B14F-4D97-AF65-F5344CB8AC3E}">
        <p14:creationId xmlns:p14="http://schemas.microsoft.com/office/powerpoint/2010/main" val="409959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CB69-37B2-3B07-E4F3-1E8DDA9183CA}"/>
              </a:ext>
            </a:extLst>
          </p:cNvPr>
          <p:cNvSpPr>
            <a:spLocks noGrp="1"/>
          </p:cNvSpPr>
          <p:nvPr>
            <p:ph type="title"/>
          </p:nvPr>
        </p:nvSpPr>
        <p:spPr/>
        <p:txBody>
          <a:bodyPr/>
          <a:lstStyle/>
          <a:p>
            <a:pPr algn="ctr"/>
            <a:r>
              <a:rPr lang="en-US" dirty="0"/>
              <a:t>What does a Rhetor Need to Be?</a:t>
            </a:r>
          </a:p>
        </p:txBody>
      </p:sp>
      <p:sp>
        <p:nvSpPr>
          <p:cNvPr id="3" name="Content Placeholder 2">
            <a:extLst>
              <a:ext uri="{FF2B5EF4-FFF2-40B4-BE49-F238E27FC236}">
                <a16:creationId xmlns:a16="http://schemas.microsoft.com/office/drawing/2014/main" id="{B5FB3827-676F-AA95-9177-91D01E45D979}"/>
              </a:ext>
            </a:extLst>
          </p:cNvPr>
          <p:cNvSpPr>
            <a:spLocks noGrp="1"/>
          </p:cNvSpPr>
          <p:nvPr>
            <p:ph idx="1"/>
          </p:nvPr>
        </p:nvSpPr>
        <p:spPr>
          <a:xfrm>
            <a:off x="1141413" y="2249487"/>
            <a:ext cx="4954588" cy="3541714"/>
          </a:xfrm>
        </p:spPr>
        <p:txBody>
          <a:bodyPr>
            <a:normAutofit/>
          </a:bodyPr>
          <a:lstStyle/>
          <a:p>
            <a:r>
              <a:rPr lang="en-US" sz="2800" dirty="0"/>
              <a:t>Seem Intelligent</a:t>
            </a:r>
          </a:p>
          <a:p>
            <a:r>
              <a:rPr lang="en-US" sz="2800" dirty="0"/>
              <a:t>Be of good moral character</a:t>
            </a:r>
          </a:p>
          <a:p>
            <a:r>
              <a:rPr lang="en-US" sz="2800" dirty="0"/>
              <a:t>Possess good will toward their audience</a:t>
            </a:r>
          </a:p>
        </p:txBody>
      </p:sp>
      <p:sp>
        <p:nvSpPr>
          <p:cNvPr id="4" name="Intelligence">
            <a:extLst>
              <a:ext uri="{FF2B5EF4-FFF2-40B4-BE49-F238E27FC236}">
                <a16:creationId xmlns:a16="http://schemas.microsoft.com/office/drawing/2014/main" id="{1BA8A12B-E056-B5CD-3C6F-9B91571CFEF9}"/>
              </a:ext>
            </a:extLst>
          </p:cNvPr>
          <p:cNvSpPr txBox="1"/>
          <p:nvPr/>
        </p:nvSpPr>
        <p:spPr>
          <a:xfrm>
            <a:off x="7372350" y="2505075"/>
            <a:ext cx="3857625" cy="2554545"/>
          </a:xfrm>
          <a:prstGeom prst="rect">
            <a:avLst/>
          </a:prstGeom>
          <a:noFill/>
        </p:spPr>
        <p:txBody>
          <a:bodyPr wrap="square" rtlCol="0">
            <a:spAutoFit/>
          </a:bodyPr>
          <a:lstStyle/>
          <a:p>
            <a:pPr marL="285750" indent="-285750">
              <a:buFont typeface="Arial" panose="020B0604020202020204" pitchFamily="34" charset="0"/>
              <a:buChar char="•"/>
            </a:pPr>
            <a:r>
              <a:rPr lang="en-US" sz="2000" dirty="0"/>
              <a:t>Informed about the issues they discuss </a:t>
            </a:r>
          </a:p>
          <a:p>
            <a:pPr marL="285750" indent="-285750">
              <a:buFont typeface="Arial" panose="020B0604020202020204" pitchFamily="34" charset="0"/>
              <a:buChar char="•"/>
            </a:pPr>
            <a:r>
              <a:rPr lang="en-US" sz="2000" dirty="0"/>
              <a:t>Refrain from using arguments that are irrelevant or trivial </a:t>
            </a:r>
          </a:p>
          <a:p>
            <a:pPr marL="285750" indent="-285750">
              <a:buFont typeface="Arial" panose="020B0604020202020204" pitchFamily="34" charset="0"/>
              <a:buChar char="•"/>
            </a:pPr>
            <a:r>
              <a:rPr lang="en-US" sz="2000" dirty="0"/>
              <a:t>Be sure not to overwhelm audiences with details </a:t>
            </a:r>
          </a:p>
          <a:p>
            <a:pPr marL="285750" indent="-285750">
              <a:buFont typeface="Arial" panose="020B0604020202020204" pitchFamily="34" charset="0"/>
              <a:buChar char="•"/>
            </a:pPr>
            <a:r>
              <a:rPr lang="en-US" sz="2000" dirty="0"/>
              <a:t>Be aware of how informed your audience is </a:t>
            </a:r>
          </a:p>
        </p:txBody>
      </p:sp>
      <p:sp>
        <p:nvSpPr>
          <p:cNvPr id="5" name="Good moral character">
            <a:extLst>
              <a:ext uri="{FF2B5EF4-FFF2-40B4-BE49-F238E27FC236}">
                <a16:creationId xmlns:a16="http://schemas.microsoft.com/office/drawing/2014/main" id="{1B90A536-F3EB-36CE-9EB9-ED508E5A9742}"/>
              </a:ext>
            </a:extLst>
          </p:cNvPr>
          <p:cNvSpPr txBox="1"/>
          <p:nvPr/>
        </p:nvSpPr>
        <p:spPr>
          <a:xfrm>
            <a:off x="7353300" y="2505075"/>
            <a:ext cx="3857625" cy="2554545"/>
          </a:xfrm>
          <a:prstGeom prst="rect">
            <a:avLst/>
          </a:prstGeom>
          <a:noFill/>
        </p:spPr>
        <p:txBody>
          <a:bodyPr wrap="square" rtlCol="0">
            <a:spAutoFit/>
          </a:bodyPr>
          <a:lstStyle/>
          <a:p>
            <a:pPr marL="285750" indent="-285750">
              <a:buFont typeface="Arial" panose="020B0604020202020204" pitchFamily="34" charset="0"/>
              <a:buChar char="•"/>
            </a:pPr>
            <a:r>
              <a:rPr lang="en-US" sz="2000" dirty="0"/>
              <a:t>Cite approval from someone the audience already respects </a:t>
            </a:r>
          </a:p>
          <a:p>
            <a:pPr marL="285750" indent="-285750">
              <a:buFont typeface="Arial" panose="020B0604020202020204" pitchFamily="34" charset="0"/>
              <a:buChar char="•"/>
            </a:pPr>
            <a:r>
              <a:rPr lang="en-US" sz="2000" dirty="0"/>
              <a:t>Refrain from using unfair or inappropriate tactics (lying, threating, name calling) </a:t>
            </a:r>
          </a:p>
          <a:p>
            <a:pPr marL="285750" indent="-285750">
              <a:buFont typeface="Arial" panose="020B0604020202020204" pitchFamily="34" charset="0"/>
              <a:buChar char="•"/>
            </a:pPr>
            <a:r>
              <a:rPr lang="en-US" sz="2000" dirty="0"/>
              <a:t>Having respectable credentials or a lot of experience in a particular field </a:t>
            </a:r>
          </a:p>
        </p:txBody>
      </p:sp>
      <p:sp>
        <p:nvSpPr>
          <p:cNvPr id="8" name="Good will">
            <a:extLst>
              <a:ext uri="{FF2B5EF4-FFF2-40B4-BE49-F238E27FC236}">
                <a16:creationId xmlns:a16="http://schemas.microsoft.com/office/drawing/2014/main" id="{7C21B3E9-9FED-888F-9D66-D9C787D79FC1}"/>
              </a:ext>
            </a:extLst>
          </p:cNvPr>
          <p:cNvSpPr txBox="1"/>
          <p:nvPr/>
        </p:nvSpPr>
        <p:spPr>
          <a:xfrm>
            <a:off x="7334250" y="2515522"/>
            <a:ext cx="3857625" cy="2554545"/>
          </a:xfrm>
          <a:prstGeom prst="rect">
            <a:avLst/>
          </a:prstGeom>
          <a:noFill/>
        </p:spPr>
        <p:txBody>
          <a:bodyPr wrap="square" rtlCol="0">
            <a:spAutoFit/>
          </a:bodyPr>
          <a:lstStyle/>
          <a:p>
            <a:pPr marL="342900" lvl="1" indent="-342900">
              <a:buFont typeface="Arial" panose="020B0604020202020204" pitchFamily="34" charset="0"/>
              <a:buChar char="•"/>
            </a:pPr>
            <a:r>
              <a:rPr lang="en-US" sz="2000" dirty="0"/>
              <a:t>When you take the audience into consideration when crafting your speech or writing </a:t>
            </a:r>
          </a:p>
          <a:p>
            <a:pPr marL="342900" lvl="1" indent="-342900">
              <a:buFont typeface="Arial" panose="020B0604020202020204" pitchFamily="34" charset="0"/>
              <a:buChar char="•"/>
            </a:pPr>
            <a:r>
              <a:rPr lang="en-US" sz="2000" dirty="0"/>
              <a:t>Explaining why you think your presentation of an argument is important and what benefits your audience will receive from it </a:t>
            </a:r>
          </a:p>
        </p:txBody>
      </p:sp>
    </p:spTree>
    <p:extLst>
      <p:ext uri="{BB962C8B-B14F-4D97-AF65-F5344CB8AC3E}">
        <p14:creationId xmlns:p14="http://schemas.microsoft.com/office/powerpoint/2010/main" val="186260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9BFC5-CB56-FA8A-C42A-9B7CCC42C21D}"/>
              </a:ext>
            </a:extLst>
          </p:cNvPr>
          <p:cNvSpPr>
            <a:spLocks noGrp="1"/>
          </p:cNvSpPr>
          <p:nvPr>
            <p:ph type="title"/>
          </p:nvPr>
        </p:nvSpPr>
        <p:spPr/>
        <p:txBody>
          <a:bodyPr/>
          <a:lstStyle/>
          <a:p>
            <a:pPr algn="ctr"/>
            <a:r>
              <a:rPr lang="en-US" dirty="0"/>
              <a:t>Situated Ethos</a:t>
            </a:r>
          </a:p>
        </p:txBody>
      </p:sp>
      <p:sp>
        <p:nvSpPr>
          <p:cNvPr id="3" name="Content Placeholder 2">
            <a:extLst>
              <a:ext uri="{FF2B5EF4-FFF2-40B4-BE49-F238E27FC236}">
                <a16:creationId xmlns:a16="http://schemas.microsoft.com/office/drawing/2014/main" id="{980678FD-4728-5C2B-8D2E-2CAC31BD50F2}"/>
              </a:ext>
            </a:extLst>
          </p:cNvPr>
          <p:cNvSpPr>
            <a:spLocks noGrp="1"/>
          </p:cNvSpPr>
          <p:nvPr>
            <p:ph idx="1"/>
          </p:nvPr>
        </p:nvSpPr>
        <p:spPr>
          <a:xfrm>
            <a:off x="1141412" y="2249487"/>
            <a:ext cx="5569781" cy="3541714"/>
          </a:xfrm>
        </p:spPr>
        <p:txBody>
          <a:bodyPr/>
          <a:lstStyle/>
          <a:p>
            <a:r>
              <a:rPr lang="en-US" dirty="0"/>
              <a:t>The internal qualities of character</a:t>
            </a:r>
          </a:p>
          <a:p>
            <a:r>
              <a:rPr lang="en-US" dirty="0"/>
              <a:t>Having a good reputation in the community</a:t>
            </a:r>
          </a:p>
          <a:p>
            <a:r>
              <a:rPr lang="en-US" dirty="0"/>
              <a:t>Inartificial proof </a:t>
            </a:r>
          </a:p>
          <a:p>
            <a:r>
              <a:rPr lang="en-US" dirty="0"/>
              <a:t> 3 important elements </a:t>
            </a:r>
          </a:p>
        </p:txBody>
      </p:sp>
      <p:sp>
        <p:nvSpPr>
          <p:cNvPr id="4" name="Liking">
            <a:extLst>
              <a:ext uri="{FF2B5EF4-FFF2-40B4-BE49-F238E27FC236}">
                <a16:creationId xmlns:a16="http://schemas.microsoft.com/office/drawing/2014/main" id="{DB04A1C1-BE65-0C9E-3EC4-AA7FFD152DA1}"/>
              </a:ext>
            </a:extLst>
          </p:cNvPr>
          <p:cNvSpPr txBox="1"/>
          <p:nvPr/>
        </p:nvSpPr>
        <p:spPr>
          <a:xfrm>
            <a:off x="7305675" y="1590676"/>
            <a:ext cx="3619500" cy="5016758"/>
          </a:xfrm>
          <a:prstGeom prst="rect">
            <a:avLst/>
          </a:prstGeom>
          <a:noFill/>
        </p:spPr>
        <p:txBody>
          <a:bodyPr wrap="square" rtlCol="0">
            <a:spAutoFit/>
          </a:bodyPr>
          <a:lstStyle/>
          <a:p>
            <a:r>
              <a:rPr lang="en-US" sz="2000" u="sng" dirty="0"/>
              <a:t>Liking:</a:t>
            </a:r>
          </a:p>
          <a:p>
            <a:pPr marL="285750" indent="-285750">
              <a:buFont typeface="Arial" panose="020B0604020202020204" pitchFamily="34" charset="0"/>
              <a:buChar char="•"/>
            </a:pPr>
            <a:r>
              <a:rPr lang="en-US" sz="2000" dirty="0"/>
              <a:t>How well the people (audience and rhetor) who are engaging in a rhetorical situation like each other</a:t>
            </a:r>
          </a:p>
          <a:p>
            <a:pPr marL="285750" indent="-285750">
              <a:buFont typeface="Arial" panose="020B0604020202020204" pitchFamily="34" charset="0"/>
              <a:buChar char="•"/>
            </a:pPr>
            <a:r>
              <a:rPr lang="en-US" sz="2000" dirty="0"/>
              <a:t>Questions to consider:</a:t>
            </a:r>
          </a:p>
          <a:p>
            <a:pPr marL="742950" lvl="1" indent="-285750">
              <a:buFont typeface="Arial" panose="020B0604020202020204" pitchFamily="34" charset="0"/>
              <a:buChar char="•"/>
            </a:pPr>
            <a:r>
              <a:rPr lang="en-US" sz="2000" dirty="0"/>
              <a:t>Are the feelings mutual among participants in this rhetorical situation or in arguments about the issue? </a:t>
            </a:r>
          </a:p>
          <a:p>
            <a:pPr marL="742950" lvl="1" indent="-285750">
              <a:buFont typeface="Arial" panose="020B0604020202020204" pitchFamily="34" charset="0"/>
              <a:buChar char="•"/>
            </a:pPr>
            <a:r>
              <a:rPr lang="en-US" sz="2000" dirty="0"/>
              <a:t>How intense are these feelings? Could they be easily changed by rhetoric? </a:t>
            </a:r>
          </a:p>
          <a:p>
            <a:pPr marL="285750" indent="-285750">
              <a:buFont typeface="Arial" panose="020B0604020202020204" pitchFamily="34" charset="0"/>
              <a:buChar char="•"/>
            </a:pPr>
            <a:endParaRPr lang="en-US" sz="2000" dirty="0"/>
          </a:p>
        </p:txBody>
      </p:sp>
      <p:sp>
        <p:nvSpPr>
          <p:cNvPr id="5" name="Power">
            <a:extLst>
              <a:ext uri="{FF2B5EF4-FFF2-40B4-BE49-F238E27FC236}">
                <a16:creationId xmlns:a16="http://schemas.microsoft.com/office/drawing/2014/main" id="{51FC45B2-AF19-59FA-2F67-005410C8179F}"/>
              </a:ext>
            </a:extLst>
          </p:cNvPr>
          <p:cNvSpPr txBox="1"/>
          <p:nvPr/>
        </p:nvSpPr>
        <p:spPr>
          <a:xfrm>
            <a:off x="7305675" y="1590676"/>
            <a:ext cx="3619500" cy="4093428"/>
          </a:xfrm>
          <a:prstGeom prst="rect">
            <a:avLst/>
          </a:prstGeom>
          <a:noFill/>
        </p:spPr>
        <p:txBody>
          <a:bodyPr wrap="square" rtlCol="0">
            <a:spAutoFit/>
          </a:bodyPr>
          <a:lstStyle/>
          <a:p>
            <a:r>
              <a:rPr lang="en-US" sz="2000" u="sng" dirty="0"/>
              <a:t>Power:</a:t>
            </a:r>
          </a:p>
          <a:p>
            <a:pPr marL="285750" indent="-285750">
              <a:buFont typeface="Arial" panose="020B0604020202020204" pitchFamily="34" charset="0"/>
              <a:buChar char="•"/>
            </a:pPr>
            <a:r>
              <a:rPr lang="en-US" sz="2000" dirty="0"/>
              <a:t>The capacity to exert interpersonal influence</a:t>
            </a:r>
          </a:p>
          <a:p>
            <a:pPr marL="285750" indent="-285750">
              <a:buFont typeface="Arial" panose="020B0604020202020204" pitchFamily="34" charset="0"/>
              <a:buChar char="•"/>
            </a:pPr>
            <a:r>
              <a:rPr lang="en-US" sz="2000" dirty="0"/>
              <a:t>Questions to consider:</a:t>
            </a:r>
          </a:p>
          <a:p>
            <a:pPr marL="742950" lvl="1" indent="-285750">
              <a:buFont typeface="Arial" panose="020B0604020202020204" pitchFamily="34" charset="0"/>
              <a:buChar char="•"/>
            </a:pPr>
            <a:r>
              <a:rPr lang="en-US" sz="2000" dirty="0"/>
              <a:t>How different are the power positions of the various participants in a rhetorical act? Does the act increase, maintain or decrease the difference?</a:t>
            </a:r>
          </a:p>
          <a:p>
            <a:pPr marL="742950" lvl="1" indent="-285750">
              <a:buFont typeface="Arial" panose="020B0604020202020204" pitchFamily="34" charset="0"/>
              <a:buChar char="•"/>
            </a:pPr>
            <a:r>
              <a:rPr lang="en-US" sz="2000" dirty="0"/>
              <a:t>How rigid or flexible is the power structure?</a:t>
            </a:r>
          </a:p>
          <a:p>
            <a:pPr marL="285750" indent="-285750">
              <a:buFont typeface="Arial" panose="020B0604020202020204" pitchFamily="34" charset="0"/>
              <a:buChar char="•"/>
            </a:pPr>
            <a:endParaRPr lang="en-US" sz="2000" dirty="0"/>
          </a:p>
        </p:txBody>
      </p:sp>
      <p:sp>
        <p:nvSpPr>
          <p:cNvPr id="6" name="Power">
            <a:extLst>
              <a:ext uri="{FF2B5EF4-FFF2-40B4-BE49-F238E27FC236}">
                <a16:creationId xmlns:a16="http://schemas.microsoft.com/office/drawing/2014/main" id="{8AF18D5A-62A7-B14C-E8F0-F2C6CBBA19FD}"/>
              </a:ext>
            </a:extLst>
          </p:cNvPr>
          <p:cNvSpPr txBox="1"/>
          <p:nvPr/>
        </p:nvSpPr>
        <p:spPr>
          <a:xfrm>
            <a:off x="7305675" y="1590676"/>
            <a:ext cx="3619500" cy="4093428"/>
          </a:xfrm>
          <a:prstGeom prst="rect">
            <a:avLst/>
          </a:prstGeom>
          <a:noFill/>
        </p:spPr>
        <p:txBody>
          <a:bodyPr wrap="square" rtlCol="0">
            <a:spAutoFit/>
          </a:bodyPr>
          <a:lstStyle/>
          <a:p>
            <a:r>
              <a:rPr lang="en-US" sz="2000" u="sng" dirty="0"/>
              <a:t>Distance</a:t>
            </a:r>
          </a:p>
          <a:p>
            <a:pPr marL="285750" indent="-285750">
              <a:buFont typeface="Arial" panose="020B0604020202020204" pitchFamily="34" charset="0"/>
              <a:buChar char="•"/>
            </a:pPr>
            <a:r>
              <a:rPr lang="en-US" sz="2000" dirty="0"/>
              <a:t>Degree of physical and social distance created between a rhetor and an audience</a:t>
            </a:r>
          </a:p>
          <a:p>
            <a:pPr marL="285750" indent="-285750">
              <a:buFont typeface="Arial" panose="020B0604020202020204" pitchFamily="34" charset="0"/>
              <a:buChar char="•"/>
            </a:pPr>
            <a:r>
              <a:rPr lang="en-US" sz="2000" dirty="0"/>
              <a:t>Questions to consider:</a:t>
            </a:r>
          </a:p>
          <a:p>
            <a:pPr marL="742950" lvl="1" indent="-285750">
              <a:buFont typeface="Arial" panose="020B0604020202020204" pitchFamily="34" charset="0"/>
              <a:buChar char="•"/>
            </a:pPr>
            <a:r>
              <a:rPr lang="en-US" sz="2000" dirty="0"/>
              <a:t>What would it take to move someone towards acceptance or rejection of my position?</a:t>
            </a:r>
          </a:p>
          <a:p>
            <a:pPr marL="742950" lvl="1" indent="-285750">
              <a:buFont typeface="Arial" panose="020B0604020202020204" pitchFamily="34" charset="0"/>
              <a:buChar char="•"/>
            </a:pPr>
            <a:r>
              <a:rPr lang="en-US" sz="2000" dirty="0"/>
              <a:t>Can I move someone from a position of rejection to acceptance?</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270299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C32-9644-0590-7A4C-E65D237AA704}"/>
              </a:ext>
            </a:extLst>
          </p:cNvPr>
          <p:cNvSpPr>
            <a:spLocks noGrp="1"/>
          </p:cNvSpPr>
          <p:nvPr>
            <p:ph type="title"/>
          </p:nvPr>
        </p:nvSpPr>
        <p:spPr>
          <a:xfrm>
            <a:off x="1141413" y="618518"/>
            <a:ext cx="9905998" cy="1015729"/>
          </a:xfrm>
        </p:spPr>
        <p:txBody>
          <a:bodyPr/>
          <a:lstStyle/>
          <a:p>
            <a:pPr algn="ctr"/>
            <a:r>
              <a:rPr lang="en-US" dirty="0"/>
              <a:t>Ethiopians with </a:t>
            </a:r>
            <a:r>
              <a:rPr lang="en-US" i="1" dirty="0"/>
              <a:t>Ethos</a:t>
            </a:r>
            <a:endParaRPr lang="en-US" dirty="0"/>
          </a:p>
        </p:txBody>
      </p:sp>
      <p:pic>
        <p:nvPicPr>
          <p:cNvPr id="6" name="Content Placeholder 5">
            <a:extLst>
              <a:ext uri="{FF2B5EF4-FFF2-40B4-BE49-F238E27FC236}">
                <a16:creationId xmlns:a16="http://schemas.microsoft.com/office/drawing/2014/main" id="{5893A856-DFE5-57A8-A105-7BF881427F6E}"/>
              </a:ext>
            </a:extLst>
          </p:cNvPr>
          <p:cNvPicPr>
            <a:picLocks noGrp="1" noChangeAspect="1"/>
          </p:cNvPicPr>
          <p:nvPr>
            <p:ph sz="half" idx="1"/>
          </p:nvPr>
        </p:nvPicPr>
        <p:blipFill>
          <a:blip r:embed="rId2"/>
          <a:stretch>
            <a:fillRect/>
          </a:stretch>
        </p:blipFill>
        <p:spPr>
          <a:xfrm>
            <a:off x="3321742" y="3598592"/>
            <a:ext cx="1978941" cy="2471689"/>
          </a:xfrm>
          <a:prstGeom prst="rect">
            <a:avLst/>
          </a:prstGeom>
        </p:spPr>
      </p:pic>
      <p:pic>
        <p:nvPicPr>
          <p:cNvPr id="8" name="Content Placeholder 7">
            <a:extLst>
              <a:ext uri="{FF2B5EF4-FFF2-40B4-BE49-F238E27FC236}">
                <a16:creationId xmlns:a16="http://schemas.microsoft.com/office/drawing/2014/main" id="{C6AFF954-F33D-24CF-AAC2-C632405AEE75}"/>
              </a:ext>
            </a:extLst>
          </p:cNvPr>
          <p:cNvPicPr>
            <a:picLocks noGrp="1" noChangeAspect="1"/>
          </p:cNvPicPr>
          <p:nvPr>
            <p:ph sz="half" idx="2"/>
          </p:nvPr>
        </p:nvPicPr>
        <p:blipFill>
          <a:blip r:embed="rId3"/>
          <a:stretch>
            <a:fillRect/>
          </a:stretch>
        </p:blipFill>
        <p:spPr>
          <a:xfrm>
            <a:off x="1124537" y="954042"/>
            <a:ext cx="1991237" cy="2836953"/>
          </a:xfrm>
          <a:prstGeom prst="rect">
            <a:avLst/>
          </a:prstGeom>
        </p:spPr>
      </p:pic>
      <p:sp>
        <p:nvSpPr>
          <p:cNvPr id="9" name="TextBox 8">
            <a:extLst>
              <a:ext uri="{FF2B5EF4-FFF2-40B4-BE49-F238E27FC236}">
                <a16:creationId xmlns:a16="http://schemas.microsoft.com/office/drawing/2014/main" id="{0DB6854C-E103-183E-9A69-80E8DD574C87}"/>
              </a:ext>
            </a:extLst>
          </p:cNvPr>
          <p:cNvSpPr txBox="1"/>
          <p:nvPr/>
        </p:nvSpPr>
        <p:spPr>
          <a:xfrm>
            <a:off x="3224369" y="6205633"/>
            <a:ext cx="1978941" cy="369332"/>
          </a:xfrm>
          <a:prstGeom prst="rect">
            <a:avLst/>
          </a:prstGeom>
          <a:noFill/>
        </p:spPr>
        <p:txBody>
          <a:bodyPr wrap="square" rtlCol="0">
            <a:spAutoFit/>
          </a:bodyPr>
          <a:lstStyle/>
          <a:p>
            <a:r>
              <a:rPr lang="en-US" dirty="0"/>
              <a:t>Empress </a:t>
            </a:r>
            <a:r>
              <a:rPr lang="en-US" dirty="0" err="1"/>
              <a:t>Taytu</a:t>
            </a:r>
            <a:r>
              <a:rPr lang="en-US" dirty="0"/>
              <a:t> Betul </a:t>
            </a:r>
          </a:p>
        </p:txBody>
      </p:sp>
      <p:pic>
        <p:nvPicPr>
          <p:cNvPr id="11" name="Picture 10">
            <a:extLst>
              <a:ext uri="{FF2B5EF4-FFF2-40B4-BE49-F238E27FC236}">
                <a16:creationId xmlns:a16="http://schemas.microsoft.com/office/drawing/2014/main" id="{CF3DE019-6767-2F09-D17D-3F07F7CD0306}"/>
              </a:ext>
            </a:extLst>
          </p:cNvPr>
          <p:cNvPicPr>
            <a:picLocks noChangeAspect="1"/>
          </p:cNvPicPr>
          <p:nvPr/>
        </p:nvPicPr>
        <p:blipFill>
          <a:blip r:embed="rId4"/>
          <a:stretch>
            <a:fillRect/>
          </a:stretch>
        </p:blipFill>
        <p:spPr>
          <a:xfrm>
            <a:off x="5394658" y="1429484"/>
            <a:ext cx="2178761" cy="3230577"/>
          </a:xfrm>
          <a:prstGeom prst="rect">
            <a:avLst/>
          </a:prstGeom>
        </p:spPr>
      </p:pic>
      <p:sp>
        <p:nvSpPr>
          <p:cNvPr id="12" name="TextBox 11">
            <a:extLst>
              <a:ext uri="{FF2B5EF4-FFF2-40B4-BE49-F238E27FC236}">
                <a16:creationId xmlns:a16="http://schemas.microsoft.com/office/drawing/2014/main" id="{12BDFA32-1A10-8FBE-EC06-45F946023AD3}"/>
              </a:ext>
            </a:extLst>
          </p:cNvPr>
          <p:cNvSpPr txBox="1"/>
          <p:nvPr/>
        </p:nvSpPr>
        <p:spPr>
          <a:xfrm>
            <a:off x="5594478" y="4834437"/>
            <a:ext cx="1978941" cy="338554"/>
          </a:xfrm>
          <a:prstGeom prst="rect">
            <a:avLst/>
          </a:prstGeom>
          <a:noFill/>
        </p:spPr>
        <p:txBody>
          <a:bodyPr wrap="square" rtlCol="0">
            <a:spAutoFit/>
          </a:bodyPr>
          <a:lstStyle/>
          <a:p>
            <a:r>
              <a:rPr lang="en-US" sz="1600" dirty="0"/>
              <a:t>Haile Gebre-Selassie</a:t>
            </a:r>
          </a:p>
        </p:txBody>
      </p:sp>
      <p:sp>
        <p:nvSpPr>
          <p:cNvPr id="13" name="TextBox 12">
            <a:extLst>
              <a:ext uri="{FF2B5EF4-FFF2-40B4-BE49-F238E27FC236}">
                <a16:creationId xmlns:a16="http://schemas.microsoft.com/office/drawing/2014/main" id="{D966F258-C485-8C84-F68B-D2A4A314CA8D}"/>
              </a:ext>
            </a:extLst>
          </p:cNvPr>
          <p:cNvSpPr txBox="1"/>
          <p:nvPr/>
        </p:nvSpPr>
        <p:spPr>
          <a:xfrm>
            <a:off x="1058375" y="3859623"/>
            <a:ext cx="1978941" cy="369332"/>
          </a:xfrm>
          <a:prstGeom prst="rect">
            <a:avLst/>
          </a:prstGeom>
          <a:noFill/>
        </p:spPr>
        <p:txBody>
          <a:bodyPr wrap="square" rtlCol="0">
            <a:spAutoFit/>
          </a:bodyPr>
          <a:lstStyle/>
          <a:p>
            <a:r>
              <a:rPr lang="en-US" dirty="0"/>
              <a:t>Emperor Menelik II</a:t>
            </a:r>
          </a:p>
        </p:txBody>
      </p:sp>
      <p:pic>
        <p:nvPicPr>
          <p:cNvPr id="15" name="Picture 14">
            <a:extLst>
              <a:ext uri="{FF2B5EF4-FFF2-40B4-BE49-F238E27FC236}">
                <a16:creationId xmlns:a16="http://schemas.microsoft.com/office/drawing/2014/main" id="{DB773037-0554-5795-F525-B6AD68BDF25B}"/>
              </a:ext>
            </a:extLst>
          </p:cNvPr>
          <p:cNvPicPr>
            <a:picLocks noChangeAspect="1"/>
          </p:cNvPicPr>
          <p:nvPr/>
        </p:nvPicPr>
        <p:blipFill>
          <a:blip r:embed="rId5"/>
          <a:stretch>
            <a:fillRect/>
          </a:stretch>
        </p:blipFill>
        <p:spPr>
          <a:xfrm>
            <a:off x="8034994" y="2469757"/>
            <a:ext cx="2401444" cy="3518395"/>
          </a:xfrm>
          <a:prstGeom prst="rect">
            <a:avLst/>
          </a:prstGeom>
        </p:spPr>
      </p:pic>
      <p:sp>
        <p:nvSpPr>
          <p:cNvPr id="16" name="TextBox 15">
            <a:extLst>
              <a:ext uri="{FF2B5EF4-FFF2-40B4-BE49-F238E27FC236}">
                <a16:creationId xmlns:a16="http://schemas.microsoft.com/office/drawing/2014/main" id="{66D68AE7-5B12-0A56-E11B-BEF893C6549B}"/>
              </a:ext>
            </a:extLst>
          </p:cNvPr>
          <p:cNvSpPr txBox="1"/>
          <p:nvPr/>
        </p:nvSpPr>
        <p:spPr>
          <a:xfrm>
            <a:off x="8146130" y="6251746"/>
            <a:ext cx="1978941" cy="338554"/>
          </a:xfrm>
          <a:prstGeom prst="rect">
            <a:avLst/>
          </a:prstGeom>
          <a:noFill/>
        </p:spPr>
        <p:txBody>
          <a:bodyPr wrap="square" rtlCol="0">
            <a:spAutoFit/>
          </a:bodyPr>
          <a:lstStyle/>
          <a:p>
            <a:r>
              <a:rPr lang="en-US" sz="1600" dirty="0" err="1"/>
              <a:t>Gebisa</a:t>
            </a:r>
            <a:r>
              <a:rPr lang="en-US" sz="1600" dirty="0"/>
              <a:t> </a:t>
            </a:r>
            <a:r>
              <a:rPr lang="en-US" sz="1600" dirty="0" err="1"/>
              <a:t>Ejeta</a:t>
            </a:r>
            <a:endParaRPr lang="en-US" sz="1600" dirty="0"/>
          </a:p>
        </p:txBody>
      </p:sp>
    </p:spTree>
    <p:extLst>
      <p:ext uri="{BB962C8B-B14F-4D97-AF65-F5344CB8AC3E}">
        <p14:creationId xmlns:p14="http://schemas.microsoft.com/office/powerpoint/2010/main" val="2754829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3B2B1-795D-E459-A4CB-7EB5A9C82F6A}"/>
              </a:ext>
            </a:extLst>
          </p:cNvPr>
          <p:cNvSpPr>
            <a:spLocks noGrp="1"/>
          </p:cNvSpPr>
          <p:nvPr>
            <p:ph type="title"/>
          </p:nvPr>
        </p:nvSpPr>
        <p:spPr/>
        <p:txBody>
          <a:bodyPr/>
          <a:lstStyle/>
          <a:p>
            <a:r>
              <a:rPr lang="en-US" dirty="0"/>
              <a:t>Pathos</a:t>
            </a:r>
          </a:p>
        </p:txBody>
      </p:sp>
      <p:sp>
        <p:nvSpPr>
          <p:cNvPr id="3" name="Text Placeholder 2">
            <a:extLst>
              <a:ext uri="{FF2B5EF4-FFF2-40B4-BE49-F238E27FC236}">
                <a16:creationId xmlns:a16="http://schemas.microsoft.com/office/drawing/2014/main" id="{0FBF4840-AE88-51ED-923E-0CD1A609F8E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675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82C-46DD-36BF-3DAE-396170E41CA5}"/>
              </a:ext>
            </a:extLst>
          </p:cNvPr>
          <p:cNvSpPr>
            <a:spLocks noGrp="1"/>
          </p:cNvSpPr>
          <p:nvPr>
            <p:ph type="title"/>
          </p:nvPr>
        </p:nvSpPr>
        <p:spPr>
          <a:xfrm>
            <a:off x="1141413" y="618518"/>
            <a:ext cx="9905998" cy="992168"/>
          </a:xfrm>
        </p:spPr>
        <p:txBody>
          <a:bodyPr/>
          <a:lstStyle/>
          <a:p>
            <a:pPr algn="ctr"/>
            <a:r>
              <a:rPr lang="en-US" dirty="0"/>
              <a:t>Appeals to Passion</a:t>
            </a:r>
          </a:p>
        </p:txBody>
      </p:sp>
      <p:sp>
        <p:nvSpPr>
          <p:cNvPr id="3" name="Content Placeholder 2">
            <a:extLst>
              <a:ext uri="{FF2B5EF4-FFF2-40B4-BE49-F238E27FC236}">
                <a16:creationId xmlns:a16="http://schemas.microsoft.com/office/drawing/2014/main" id="{AA8C8E5C-ED33-C13F-210C-4896A1068A22}"/>
              </a:ext>
            </a:extLst>
          </p:cNvPr>
          <p:cNvSpPr>
            <a:spLocks noGrp="1"/>
          </p:cNvSpPr>
          <p:nvPr>
            <p:ph idx="1"/>
          </p:nvPr>
        </p:nvSpPr>
        <p:spPr>
          <a:xfrm>
            <a:off x="1141412" y="1828800"/>
            <a:ext cx="9905999" cy="3962401"/>
          </a:xfrm>
        </p:spPr>
        <p:txBody>
          <a:bodyPr>
            <a:normAutofit/>
          </a:bodyPr>
          <a:lstStyle/>
          <a:p>
            <a:pPr marL="0" indent="0">
              <a:buNone/>
            </a:pPr>
            <a:r>
              <a:rPr lang="en-US" sz="2800" dirty="0"/>
              <a:t>Proof through the audience occurs when they are induced by what is said to feel some emotion, since we judge matters differently when we are sad or hostile from when we are happy or friendly. This, as I have been saying is in fact the only kind of proof that contemporary authors of rhetorical manuals attempt to treat. But I shall give a detailed account of this matter when I come to discuss the emotions. </a:t>
            </a:r>
          </a:p>
        </p:txBody>
      </p:sp>
    </p:spTree>
    <p:extLst>
      <p:ext uri="{BB962C8B-B14F-4D97-AF65-F5344CB8AC3E}">
        <p14:creationId xmlns:p14="http://schemas.microsoft.com/office/powerpoint/2010/main" val="157855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FC7CA-7728-4D25-3A5A-2427C99B5639}"/>
              </a:ext>
            </a:extLst>
          </p:cNvPr>
          <p:cNvSpPr>
            <a:spLocks noGrp="1"/>
          </p:cNvSpPr>
          <p:nvPr>
            <p:ph type="title"/>
          </p:nvPr>
        </p:nvSpPr>
        <p:spPr>
          <a:xfrm>
            <a:off x="1068261" y="393203"/>
            <a:ext cx="9905998" cy="1201138"/>
          </a:xfrm>
        </p:spPr>
        <p:txBody>
          <a:bodyPr/>
          <a:lstStyle/>
          <a:p>
            <a:pPr algn="ctr"/>
            <a:r>
              <a:rPr lang="en-US" dirty="0"/>
              <a:t>What Emotion do You Wish to Inspire in Your Audience? </a:t>
            </a:r>
          </a:p>
        </p:txBody>
      </p:sp>
      <p:pic>
        <p:nvPicPr>
          <p:cNvPr id="9" name="Fear">
            <a:extLst>
              <a:ext uri="{FF2B5EF4-FFF2-40B4-BE49-F238E27FC236}">
                <a16:creationId xmlns:a16="http://schemas.microsoft.com/office/drawing/2014/main" id="{BA766373-7962-5F96-DA90-3102FC3AA659}"/>
              </a:ext>
            </a:extLst>
          </p:cNvPr>
          <p:cNvPicPr>
            <a:picLocks noChangeAspect="1"/>
          </p:cNvPicPr>
          <p:nvPr/>
        </p:nvPicPr>
        <p:blipFill>
          <a:blip r:embed="rId2"/>
          <a:stretch>
            <a:fillRect/>
          </a:stretch>
        </p:blipFill>
        <p:spPr>
          <a:xfrm>
            <a:off x="6530838" y="1891543"/>
            <a:ext cx="3979071" cy="26478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Sadness">
            <a:extLst>
              <a:ext uri="{FF2B5EF4-FFF2-40B4-BE49-F238E27FC236}">
                <a16:creationId xmlns:a16="http://schemas.microsoft.com/office/drawing/2014/main" id="{64D34BAF-6949-B338-F3B0-5BFFF5DC0F95}"/>
              </a:ext>
            </a:extLst>
          </p:cNvPr>
          <p:cNvPicPr>
            <a:picLocks noChangeAspect="1"/>
          </p:cNvPicPr>
          <p:nvPr/>
        </p:nvPicPr>
        <p:blipFill>
          <a:blip r:embed="rId3"/>
          <a:stretch>
            <a:fillRect/>
          </a:stretch>
        </p:blipFill>
        <p:spPr>
          <a:xfrm>
            <a:off x="1070022" y="1891543"/>
            <a:ext cx="4345378" cy="3689472"/>
          </a:xfrm>
          <a:prstGeom prst="rect">
            <a:avLst/>
          </a:prstGeom>
        </p:spPr>
      </p:pic>
      <p:pic>
        <p:nvPicPr>
          <p:cNvPr id="17" name="Wheel">
            <a:extLst>
              <a:ext uri="{FF2B5EF4-FFF2-40B4-BE49-F238E27FC236}">
                <a16:creationId xmlns:a16="http://schemas.microsoft.com/office/drawing/2014/main" id="{1C518015-94C7-9E45-4A4D-743C6D39E1C2}"/>
              </a:ext>
            </a:extLst>
          </p:cNvPr>
          <p:cNvPicPr>
            <a:picLocks noChangeAspect="1"/>
          </p:cNvPicPr>
          <p:nvPr/>
        </p:nvPicPr>
        <p:blipFill>
          <a:blip r:embed="rId4"/>
          <a:stretch>
            <a:fillRect/>
          </a:stretch>
        </p:blipFill>
        <p:spPr>
          <a:xfrm>
            <a:off x="3580445" y="1490472"/>
            <a:ext cx="5294376" cy="5294376"/>
          </a:xfrm>
          <a:prstGeom prst="rect">
            <a:avLst/>
          </a:prstGeom>
        </p:spPr>
      </p:pic>
      <p:pic>
        <p:nvPicPr>
          <p:cNvPr id="7" name="Joy">
            <a:extLst>
              <a:ext uri="{FF2B5EF4-FFF2-40B4-BE49-F238E27FC236}">
                <a16:creationId xmlns:a16="http://schemas.microsoft.com/office/drawing/2014/main" id="{D1E785FD-ADD1-9FF4-E363-064A45E0EF6E}"/>
              </a:ext>
            </a:extLst>
          </p:cNvPr>
          <p:cNvPicPr>
            <a:picLocks noChangeAspect="1"/>
          </p:cNvPicPr>
          <p:nvPr/>
        </p:nvPicPr>
        <p:blipFill>
          <a:blip r:embed="rId5"/>
          <a:stretch>
            <a:fillRect/>
          </a:stretch>
        </p:blipFill>
        <p:spPr>
          <a:xfrm>
            <a:off x="1945357" y="1679572"/>
            <a:ext cx="3035205" cy="4521286"/>
          </a:xfrm>
          <a:prstGeom prst="rect">
            <a:avLst/>
          </a:prstGeom>
        </p:spPr>
      </p:pic>
      <p:pic>
        <p:nvPicPr>
          <p:cNvPr id="13" name="Anger">
            <a:extLst>
              <a:ext uri="{FF2B5EF4-FFF2-40B4-BE49-F238E27FC236}">
                <a16:creationId xmlns:a16="http://schemas.microsoft.com/office/drawing/2014/main" id="{F15E85D0-E3BC-820B-2D25-8B5E4B66F56D}"/>
              </a:ext>
            </a:extLst>
          </p:cNvPr>
          <p:cNvPicPr>
            <a:picLocks noChangeAspect="1"/>
          </p:cNvPicPr>
          <p:nvPr/>
        </p:nvPicPr>
        <p:blipFill>
          <a:blip r:embed="rId6"/>
          <a:stretch>
            <a:fillRect/>
          </a:stretch>
        </p:blipFill>
        <p:spPr>
          <a:xfrm>
            <a:off x="4372749" y="2182431"/>
            <a:ext cx="3835972" cy="3910457"/>
          </a:xfrm>
          <a:prstGeom prst="rect">
            <a:avLst/>
          </a:prstGeom>
        </p:spPr>
      </p:pic>
    </p:spTree>
    <p:extLst>
      <p:ext uri="{BB962C8B-B14F-4D97-AF65-F5344CB8AC3E}">
        <p14:creationId xmlns:p14="http://schemas.microsoft.com/office/powerpoint/2010/main" val="177373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xit" presetSubtype="1" fill="hold" nodeType="clickEffect">
                                  <p:stCondLst>
                                    <p:cond delay="0"/>
                                  </p:stCondLst>
                                  <p:childTnLst>
                                    <p:animEffect transition="out" filter="wheel(1)">
                                      <p:cBhvr>
                                        <p:cTn id="11" dur="2000"/>
                                        <p:tgtEl>
                                          <p:spTgt spid="17"/>
                                        </p:tgtEl>
                                      </p:cBhvr>
                                    </p:animEffect>
                                    <p:set>
                                      <p:cBhvr>
                                        <p:cTn id="12" dur="1" fill="hold">
                                          <p:stCondLst>
                                            <p:cond delay="1999"/>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nodeType="clickEffect">
                                  <p:stCondLst>
                                    <p:cond delay="0"/>
                                  </p:stCondLst>
                                  <p:childTnLst>
                                    <p:anim calcmode="lin" valueType="num">
                                      <p:cBhvr additive="base">
                                        <p:cTn id="22" dur="500"/>
                                        <p:tgtEl>
                                          <p:spTgt spid="7"/>
                                        </p:tgtEl>
                                        <p:attrNameLst>
                                          <p:attrName>ppt_x</p:attrName>
                                        </p:attrNameLst>
                                      </p:cBhvr>
                                      <p:tavLst>
                                        <p:tav tm="0">
                                          <p:val>
                                            <p:strVal val="ppt_x"/>
                                          </p:val>
                                        </p:tav>
                                        <p:tav tm="100000">
                                          <p:val>
                                            <p:strVal val="ppt_x"/>
                                          </p:val>
                                        </p:tav>
                                      </p:tavLst>
                                    </p:anim>
                                    <p:anim calcmode="lin" valueType="num">
                                      <p:cBhvr additive="base">
                                        <p:cTn id="23" dur="500"/>
                                        <p:tgtEl>
                                          <p:spTgt spid="7"/>
                                        </p:tgtEl>
                                        <p:attrNameLst>
                                          <p:attrName>ppt_y</p:attrName>
                                        </p:attrNameLst>
                                      </p:cBhvr>
                                      <p:tavLst>
                                        <p:tav tm="0">
                                          <p:val>
                                            <p:strVal val="ppt_y"/>
                                          </p:val>
                                        </p:tav>
                                        <p:tav tm="100000">
                                          <p:val>
                                            <p:strVal val="1+ppt_h/2"/>
                                          </p:val>
                                        </p:tav>
                                      </p:tavLst>
                                    </p:anim>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xit" presetSubtype="10" fill="hold" nodeType="clickEffect">
                                  <p:stCondLst>
                                    <p:cond delay="0"/>
                                  </p:stCondLst>
                                  <p:childTnLst>
                                    <p:animEffect transition="out" filter="randombar(horizontal)">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circle(in)">
                                      <p:cBhvr>
                                        <p:cTn id="39" dur="20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xit" presetSubtype="32" fill="hold" nodeType="clickEffect">
                                  <p:stCondLst>
                                    <p:cond delay="0"/>
                                  </p:stCondLst>
                                  <p:childTnLst>
                                    <p:animEffect transition="out" filter="circle(out)">
                                      <p:cBhvr>
                                        <p:cTn id="43" dur="2000"/>
                                        <p:tgtEl>
                                          <p:spTgt spid="11"/>
                                        </p:tgtEl>
                                      </p:cBhvr>
                                    </p:animEffect>
                                    <p:set>
                                      <p:cBhvr>
                                        <p:cTn id="44" dur="1" fill="hold">
                                          <p:stCondLst>
                                            <p:cond delay="1999"/>
                                          </p:stCondLst>
                                        </p:cTn>
                                        <p:tgtEl>
                                          <p:spTgt spid="11"/>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estions">
            <a:extLst>
              <a:ext uri="{FF2B5EF4-FFF2-40B4-BE49-F238E27FC236}">
                <a16:creationId xmlns:a16="http://schemas.microsoft.com/office/drawing/2014/main" id="{ABC96FC2-673A-E34A-04AD-686BE8CE9BA6}"/>
              </a:ext>
            </a:extLst>
          </p:cNvPr>
          <p:cNvSpPr>
            <a:spLocks noGrp="1"/>
          </p:cNvSpPr>
          <p:nvPr>
            <p:ph sz="half" idx="1"/>
          </p:nvPr>
        </p:nvSpPr>
        <p:spPr>
          <a:xfrm>
            <a:off x="942109" y="2488302"/>
            <a:ext cx="4878389" cy="2825496"/>
          </a:xfrm>
        </p:spPr>
        <p:txBody>
          <a:bodyPr/>
          <a:lstStyle/>
          <a:p>
            <a:pPr marL="457200" indent="-457200">
              <a:buFont typeface="+mj-lt"/>
              <a:buAutoNum type="arabicPeriod"/>
            </a:pPr>
            <a:r>
              <a:rPr lang="en-US" dirty="0"/>
              <a:t> What conditions inspire anger?</a:t>
            </a:r>
          </a:p>
          <a:p>
            <a:pPr marL="457200" indent="-457200">
              <a:buFont typeface="+mj-lt"/>
              <a:buAutoNum type="arabicPeriod"/>
            </a:pPr>
            <a:r>
              <a:rPr lang="en-US" dirty="0"/>
              <a:t>Are there particular people or types or people inspiring anger?</a:t>
            </a:r>
          </a:p>
          <a:p>
            <a:pPr marL="457200" indent="-457200">
              <a:buFont typeface="+mj-lt"/>
              <a:buAutoNum type="arabicPeriod"/>
            </a:pPr>
            <a:r>
              <a:rPr lang="en-US" dirty="0"/>
              <a:t>Are there specific things or situations that inspire anger?</a:t>
            </a:r>
          </a:p>
          <a:p>
            <a:endParaRPr lang="en-US" dirty="0"/>
          </a:p>
        </p:txBody>
      </p:sp>
      <p:sp>
        <p:nvSpPr>
          <p:cNvPr id="7" name="Precondition">
            <a:extLst>
              <a:ext uri="{FF2B5EF4-FFF2-40B4-BE49-F238E27FC236}">
                <a16:creationId xmlns:a16="http://schemas.microsoft.com/office/drawing/2014/main" id="{46D390EF-6501-1B55-75D1-954B83146E5F}"/>
              </a:ext>
            </a:extLst>
          </p:cNvPr>
          <p:cNvSpPr txBox="1"/>
          <p:nvPr/>
        </p:nvSpPr>
        <p:spPr>
          <a:xfrm>
            <a:off x="942109" y="1497476"/>
            <a:ext cx="10514877" cy="461665"/>
          </a:xfrm>
          <a:prstGeom prst="rect">
            <a:avLst/>
          </a:prstGeom>
          <a:noFill/>
        </p:spPr>
        <p:txBody>
          <a:bodyPr wrap="square" rtlCol="0">
            <a:spAutoFit/>
          </a:bodyPr>
          <a:lstStyle/>
          <a:p>
            <a:r>
              <a:rPr lang="en-US" sz="2400" dirty="0"/>
              <a:t>“The precondition for anger is pain, because anyone in pain desires something.” </a:t>
            </a:r>
          </a:p>
        </p:txBody>
      </p:sp>
      <p:sp>
        <p:nvSpPr>
          <p:cNvPr id="2" name="Title 1">
            <a:extLst>
              <a:ext uri="{FF2B5EF4-FFF2-40B4-BE49-F238E27FC236}">
                <a16:creationId xmlns:a16="http://schemas.microsoft.com/office/drawing/2014/main" id="{38350DBF-DD62-CE13-4F63-8558F82985AE}"/>
              </a:ext>
            </a:extLst>
          </p:cNvPr>
          <p:cNvSpPr>
            <a:spLocks noGrp="1"/>
          </p:cNvSpPr>
          <p:nvPr>
            <p:ph type="title"/>
          </p:nvPr>
        </p:nvSpPr>
        <p:spPr>
          <a:xfrm>
            <a:off x="1141413" y="618518"/>
            <a:ext cx="9905998" cy="990826"/>
          </a:xfrm>
        </p:spPr>
        <p:txBody>
          <a:bodyPr/>
          <a:lstStyle/>
          <a:p>
            <a:pPr algn="ctr"/>
            <a:r>
              <a:rPr lang="en-US" dirty="0"/>
              <a:t>Aristotle &amp;Anger </a:t>
            </a:r>
          </a:p>
        </p:txBody>
      </p:sp>
      <p:sp>
        <p:nvSpPr>
          <p:cNvPr id="8" name="Answer 1">
            <a:extLst>
              <a:ext uri="{FF2B5EF4-FFF2-40B4-BE49-F238E27FC236}">
                <a16:creationId xmlns:a16="http://schemas.microsoft.com/office/drawing/2014/main" id="{CEEB6877-5DDF-30C4-C3E4-32282EBCD864}"/>
              </a:ext>
            </a:extLst>
          </p:cNvPr>
          <p:cNvSpPr txBox="1"/>
          <p:nvPr/>
        </p:nvSpPr>
        <p:spPr>
          <a:xfrm>
            <a:off x="6076122" y="2113029"/>
            <a:ext cx="5536757" cy="707886"/>
          </a:xfrm>
          <a:prstGeom prst="rect">
            <a:avLst/>
          </a:prstGeom>
          <a:noFill/>
        </p:spPr>
        <p:txBody>
          <a:bodyPr wrap="square" rtlCol="0">
            <a:spAutoFit/>
          </a:bodyPr>
          <a:lstStyle/>
          <a:p>
            <a:r>
              <a:rPr lang="en-US" sz="2000" dirty="0"/>
              <a:t>People who mock individuals as they are verbally abusive</a:t>
            </a:r>
          </a:p>
        </p:txBody>
      </p:sp>
      <p:sp>
        <p:nvSpPr>
          <p:cNvPr id="9" name="Answer 2">
            <a:extLst>
              <a:ext uri="{FF2B5EF4-FFF2-40B4-BE49-F238E27FC236}">
                <a16:creationId xmlns:a16="http://schemas.microsoft.com/office/drawing/2014/main" id="{91AA461D-AB82-D86A-893C-44DF369F91F0}"/>
              </a:ext>
            </a:extLst>
          </p:cNvPr>
          <p:cNvSpPr txBox="1"/>
          <p:nvPr/>
        </p:nvSpPr>
        <p:spPr>
          <a:xfrm>
            <a:off x="6096000" y="2721114"/>
            <a:ext cx="5536757" cy="707886"/>
          </a:xfrm>
          <a:prstGeom prst="rect">
            <a:avLst/>
          </a:prstGeom>
          <a:noFill/>
        </p:spPr>
        <p:txBody>
          <a:bodyPr wrap="square" rtlCol="0">
            <a:spAutoFit/>
          </a:bodyPr>
          <a:lstStyle/>
          <a:p>
            <a:r>
              <a:rPr lang="en-US" sz="2000" dirty="0"/>
              <a:t>When people who used to treat you well, change their behavior towards you.</a:t>
            </a:r>
          </a:p>
        </p:txBody>
      </p:sp>
      <p:sp>
        <p:nvSpPr>
          <p:cNvPr id="10" name="Answer 3">
            <a:extLst>
              <a:ext uri="{FF2B5EF4-FFF2-40B4-BE49-F238E27FC236}">
                <a16:creationId xmlns:a16="http://schemas.microsoft.com/office/drawing/2014/main" id="{62EAA548-26DD-306F-BE3B-A8EAF89099B3}"/>
              </a:ext>
            </a:extLst>
          </p:cNvPr>
          <p:cNvSpPr txBox="1"/>
          <p:nvPr/>
        </p:nvSpPr>
        <p:spPr>
          <a:xfrm>
            <a:off x="6076121" y="3326868"/>
            <a:ext cx="5536757" cy="1015663"/>
          </a:xfrm>
          <a:prstGeom prst="rect">
            <a:avLst/>
          </a:prstGeom>
          <a:noFill/>
        </p:spPr>
        <p:txBody>
          <a:bodyPr wrap="square" rtlCol="0">
            <a:spAutoFit/>
          </a:bodyPr>
          <a:lstStyle/>
          <a:p>
            <a:r>
              <a:rPr lang="en-US" sz="2000" dirty="0"/>
              <a:t>When people are insensitive to your needs as it is a sign a disrespect and we do not neglect the people we care for. </a:t>
            </a:r>
          </a:p>
        </p:txBody>
      </p:sp>
      <p:sp>
        <p:nvSpPr>
          <p:cNvPr id="11" name="Answer 4">
            <a:extLst>
              <a:ext uri="{FF2B5EF4-FFF2-40B4-BE49-F238E27FC236}">
                <a16:creationId xmlns:a16="http://schemas.microsoft.com/office/drawing/2014/main" id="{27A675E6-1582-A610-81B3-818F5438E5A6}"/>
              </a:ext>
            </a:extLst>
          </p:cNvPr>
          <p:cNvSpPr txBox="1"/>
          <p:nvPr/>
        </p:nvSpPr>
        <p:spPr>
          <a:xfrm>
            <a:off x="6086060" y="4342531"/>
            <a:ext cx="5536757" cy="707886"/>
          </a:xfrm>
          <a:prstGeom prst="rect">
            <a:avLst/>
          </a:prstGeom>
          <a:noFill/>
        </p:spPr>
        <p:txBody>
          <a:bodyPr wrap="square" rtlCol="0">
            <a:spAutoFit/>
          </a:bodyPr>
          <a:lstStyle/>
          <a:p>
            <a:r>
              <a:rPr lang="en-US" sz="2000" dirty="0"/>
              <a:t>People who oppose you are don’t pay you back as they may seem to be motivated by contempt.</a:t>
            </a:r>
          </a:p>
        </p:txBody>
      </p:sp>
      <p:sp>
        <p:nvSpPr>
          <p:cNvPr id="12" name="Answer 5">
            <a:extLst>
              <a:ext uri="{FF2B5EF4-FFF2-40B4-BE49-F238E27FC236}">
                <a16:creationId xmlns:a16="http://schemas.microsoft.com/office/drawing/2014/main" id="{BCCB2719-941C-52B8-F103-C82A0038E4E7}"/>
              </a:ext>
            </a:extLst>
          </p:cNvPr>
          <p:cNvSpPr txBox="1"/>
          <p:nvPr/>
        </p:nvSpPr>
        <p:spPr>
          <a:xfrm>
            <a:off x="6047232" y="5064907"/>
            <a:ext cx="5536757" cy="707886"/>
          </a:xfrm>
          <a:prstGeom prst="rect">
            <a:avLst/>
          </a:prstGeom>
          <a:noFill/>
        </p:spPr>
        <p:txBody>
          <a:bodyPr wrap="square" rtlCol="0">
            <a:spAutoFit/>
          </a:bodyPr>
          <a:lstStyle/>
          <a:p>
            <a:r>
              <a:rPr lang="en-US" sz="2000" dirty="0"/>
              <a:t>Those your audience have deemed of “no consequence”</a:t>
            </a:r>
          </a:p>
        </p:txBody>
      </p:sp>
    </p:spTree>
    <p:extLst>
      <p:ext uri="{BB962C8B-B14F-4D97-AF65-F5344CB8AC3E}">
        <p14:creationId xmlns:p14="http://schemas.microsoft.com/office/powerpoint/2010/main" val="250355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P spid="11" grpId="0"/>
      <p:bldP spid="11" grpId="1"/>
      <p:bldP spid="12" grpId="0"/>
      <p:bldP spid="1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1A4A6-E7BA-3101-D3B7-75187449CCAC}"/>
              </a:ext>
            </a:extLst>
          </p:cNvPr>
          <p:cNvSpPr>
            <a:spLocks noGrp="1"/>
          </p:cNvSpPr>
          <p:nvPr>
            <p:ph type="title"/>
          </p:nvPr>
        </p:nvSpPr>
        <p:spPr/>
        <p:txBody>
          <a:bodyPr/>
          <a:lstStyle/>
          <a:p>
            <a:pPr algn="ctr"/>
            <a:r>
              <a:rPr lang="en-US" dirty="0"/>
              <a:t>What Feelings Does this Inspire? </a:t>
            </a:r>
          </a:p>
        </p:txBody>
      </p:sp>
      <p:pic>
        <p:nvPicPr>
          <p:cNvPr id="4" name="Online Media 3" title="Lost Dog - Budweiser [Super Bowl Commercial 2015]">
            <a:hlinkClick r:id="" action="ppaction://media"/>
            <a:extLst>
              <a:ext uri="{FF2B5EF4-FFF2-40B4-BE49-F238E27FC236}">
                <a16:creationId xmlns:a16="http://schemas.microsoft.com/office/drawing/2014/main" id="{4CD4E876-E281-A64D-5C4C-BC50A9D8729E}"/>
              </a:ext>
            </a:extLst>
          </p:cNvPr>
          <p:cNvPicPr>
            <a:picLocks noGrp="1" noRot="1" noChangeAspect="1"/>
          </p:cNvPicPr>
          <p:nvPr>
            <p:ph idx="1"/>
            <a:videoFile r:link="rId1"/>
          </p:nvPr>
        </p:nvPicPr>
        <p:blipFill>
          <a:blip r:embed="rId3"/>
          <a:stretch>
            <a:fillRect/>
          </a:stretch>
        </p:blipFill>
        <p:spPr>
          <a:xfrm>
            <a:off x="2959100" y="2249488"/>
            <a:ext cx="6269038" cy="3541712"/>
          </a:xfrm>
          <a:prstGeom prst="rect">
            <a:avLst/>
          </a:prstGeom>
        </p:spPr>
      </p:pic>
    </p:spTree>
    <p:extLst>
      <p:ext uri="{BB962C8B-B14F-4D97-AF65-F5344CB8AC3E}">
        <p14:creationId xmlns:p14="http://schemas.microsoft.com/office/powerpoint/2010/main" val="23911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99609-AAE4-7784-2BFE-B0BB532BD34C}"/>
              </a:ext>
            </a:extLst>
          </p:cNvPr>
          <p:cNvSpPr>
            <a:spLocks noGrp="1"/>
          </p:cNvSpPr>
          <p:nvPr>
            <p:ph type="title"/>
          </p:nvPr>
        </p:nvSpPr>
        <p:spPr/>
        <p:txBody>
          <a:bodyPr/>
          <a:lstStyle/>
          <a:p>
            <a:r>
              <a:rPr lang="en-US" dirty="0"/>
              <a:t>Logos</a:t>
            </a:r>
          </a:p>
        </p:txBody>
      </p:sp>
      <p:sp>
        <p:nvSpPr>
          <p:cNvPr id="3" name="Text Placeholder 2">
            <a:extLst>
              <a:ext uri="{FF2B5EF4-FFF2-40B4-BE49-F238E27FC236}">
                <a16:creationId xmlns:a16="http://schemas.microsoft.com/office/drawing/2014/main" id="{5568BFCE-E9AF-CBDD-9FEB-9070C5FB1E8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70326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AF2E5-0237-FF02-C41D-BFD090FD4B15}"/>
              </a:ext>
            </a:extLst>
          </p:cNvPr>
          <p:cNvSpPr>
            <a:spLocks noGrp="1"/>
          </p:cNvSpPr>
          <p:nvPr>
            <p:ph type="title"/>
          </p:nvPr>
        </p:nvSpPr>
        <p:spPr>
          <a:xfrm>
            <a:off x="1141413" y="618518"/>
            <a:ext cx="9905998" cy="893041"/>
          </a:xfrm>
        </p:spPr>
        <p:txBody>
          <a:bodyPr/>
          <a:lstStyle/>
          <a:p>
            <a:r>
              <a:rPr lang="en-US" dirty="0"/>
              <a:t>Persuasion Through argument</a:t>
            </a:r>
          </a:p>
        </p:txBody>
      </p:sp>
      <p:sp>
        <p:nvSpPr>
          <p:cNvPr id="3" name="Content Placeholder 2">
            <a:extLst>
              <a:ext uri="{FF2B5EF4-FFF2-40B4-BE49-F238E27FC236}">
                <a16:creationId xmlns:a16="http://schemas.microsoft.com/office/drawing/2014/main" id="{F9E47B5B-2583-A013-1FBC-9A5A34CBC3B9}"/>
              </a:ext>
            </a:extLst>
          </p:cNvPr>
          <p:cNvSpPr>
            <a:spLocks noGrp="1"/>
          </p:cNvSpPr>
          <p:nvPr>
            <p:ph idx="1"/>
          </p:nvPr>
        </p:nvSpPr>
        <p:spPr>
          <a:xfrm>
            <a:off x="5412509" y="1905950"/>
            <a:ext cx="5496356" cy="4082474"/>
          </a:xfrm>
        </p:spPr>
        <p:txBody>
          <a:bodyPr>
            <a:normAutofit/>
          </a:bodyPr>
          <a:lstStyle/>
          <a:p>
            <a:pPr marL="0" indent="0" algn="ctr">
              <a:buNone/>
            </a:pPr>
            <a:endParaRPr lang="en-US" sz="3200" dirty="0"/>
          </a:p>
          <a:p>
            <a:pPr marL="0" indent="0" algn="ctr">
              <a:buNone/>
            </a:pPr>
            <a:r>
              <a:rPr lang="en-US" sz="3200" dirty="0"/>
              <a:t>Proof by argument occurs when we use the persuasive elements of any give case to demonstrate the truth or the semblance of truth. </a:t>
            </a:r>
          </a:p>
        </p:txBody>
      </p:sp>
      <p:pic>
        <p:nvPicPr>
          <p:cNvPr id="5" name="Picture 4">
            <a:extLst>
              <a:ext uri="{FF2B5EF4-FFF2-40B4-BE49-F238E27FC236}">
                <a16:creationId xmlns:a16="http://schemas.microsoft.com/office/drawing/2014/main" id="{9409C273-0962-827C-1791-C6A32C0A7797}"/>
              </a:ext>
            </a:extLst>
          </p:cNvPr>
          <p:cNvPicPr>
            <a:picLocks noChangeAspect="1"/>
          </p:cNvPicPr>
          <p:nvPr/>
        </p:nvPicPr>
        <p:blipFill>
          <a:blip r:embed="rId2"/>
          <a:stretch>
            <a:fillRect/>
          </a:stretch>
        </p:blipFill>
        <p:spPr>
          <a:xfrm>
            <a:off x="1849731" y="1654893"/>
            <a:ext cx="2950720" cy="4584589"/>
          </a:xfrm>
          <a:prstGeom prst="rect">
            <a:avLst/>
          </a:prstGeom>
        </p:spPr>
      </p:pic>
    </p:spTree>
    <p:extLst>
      <p:ext uri="{BB962C8B-B14F-4D97-AF65-F5344CB8AC3E}">
        <p14:creationId xmlns:p14="http://schemas.microsoft.com/office/powerpoint/2010/main" val="755927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7B962-7C81-306A-606A-45B96028C0ED}"/>
              </a:ext>
            </a:extLst>
          </p:cNvPr>
          <p:cNvSpPr>
            <a:spLocks noGrp="1"/>
          </p:cNvSpPr>
          <p:nvPr>
            <p:ph type="title"/>
          </p:nvPr>
        </p:nvSpPr>
        <p:spPr>
          <a:xfrm>
            <a:off x="1141413" y="618518"/>
            <a:ext cx="9905998" cy="591446"/>
          </a:xfrm>
        </p:spPr>
        <p:txBody>
          <a:bodyPr/>
          <a:lstStyle/>
          <a:p>
            <a:pPr algn="ctr"/>
            <a:r>
              <a:rPr lang="en-US" dirty="0"/>
              <a:t>Reasoning in Rhetoric</a:t>
            </a:r>
          </a:p>
        </p:txBody>
      </p:sp>
      <p:sp>
        <p:nvSpPr>
          <p:cNvPr id="3" name="Content Placeholder 2">
            <a:extLst>
              <a:ext uri="{FF2B5EF4-FFF2-40B4-BE49-F238E27FC236}">
                <a16:creationId xmlns:a16="http://schemas.microsoft.com/office/drawing/2014/main" id="{2A02D22C-2CE9-E785-E336-9CF1028BEADA}"/>
              </a:ext>
            </a:extLst>
          </p:cNvPr>
          <p:cNvSpPr>
            <a:spLocks noGrp="1"/>
          </p:cNvSpPr>
          <p:nvPr>
            <p:ph sz="half" idx="1"/>
          </p:nvPr>
        </p:nvSpPr>
        <p:spPr>
          <a:xfrm>
            <a:off x="1141410" y="1902690"/>
            <a:ext cx="4878389" cy="3888509"/>
          </a:xfrm>
        </p:spPr>
        <p:txBody>
          <a:bodyPr/>
          <a:lstStyle/>
          <a:p>
            <a:r>
              <a:rPr lang="en-US" dirty="0"/>
              <a:t>Deduction</a:t>
            </a:r>
          </a:p>
          <a:p>
            <a:pPr lvl="1"/>
            <a:r>
              <a:rPr lang="en-US" dirty="0"/>
              <a:t>A discussion in which, certain things having been laid down, something other than these things necessarily results through them </a:t>
            </a:r>
          </a:p>
          <a:p>
            <a:pPr lvl="1"/>
            <a:r>
              <a:rPr lang="en-US" dirty="0"/>
              <a:t>Syllogism </a:t>
            </a:r>
          </a:p>
          <a:p>
            <a:pPr lvl="2"/>
            <a:r>
              <a:rPr lang="en-US" dirty="0"/>
              <a:t>Major premise</a:t>
            </a:r>
          </a:p>
          <a:p>
            <a:pPr lvl="2"/>
            <a:r>
              <a:rPr lang="en-US" dirty="0"/>
              <a:t>Minor premise</a:t>
            </a:r>
          </a:p>
          <a:p>
            <a:pPr lvl="2"/>
            <a:r>
              <a:rPr lang="en-US" dirty="0"/>
              <a:t>Conclusion</a:t>
            </a:r>
          </a:p>
        </p:txBody>
      </p:sp>
      <p:sp>
        <p:nvSpPr>
          <p:cNvPr id="4" name="Content Placeholder 3">
            <a:extLst>
              <a:ext uri="{FF2B5EF4-FFF2-40B4-BE49-F238E27FC236}">
                <a16:creationId xmlns:a16="http://schemas.microsoft.com/office/drawing/2014/main" id="{3CAEE80D-3F04-FDEB-760A-3BE146710CCE}"/>
              </a:ext>
            </a:extLst>
          </p:cNvPr>
          <p:cNvSpPr>
            <a:spLocks noGrp="1"/>
          </p:cNvSpPr>
          <p:nvPr>
            <p:ph sz="half" idx="2"/>
          </p:nvPr>
        </p:nvSpPr>
        <p:spPr>
          <a:xfrm>
            <a:off x="6169022" y="1902689"/>
            <a:ext cx="4878389" cy="3943927"/>
          </a:xfrm>
        </p:spPr>
        <p:txBody>
          <a:bodyPr/>
          <a:lstStyle/>
          <a:p>
            <a:r>
              <a:rPr lang="en-US" dirty="0"/>
              <a:t>Induction</a:t>
            </a:r>
          </a:p>
          <a:p>
            <a:pPr lvl="1"/>
            <a:r>
              <a:rPr lang="en-US" dirty="0"/>
              <a:t>Movement from specific ideas or particular to universals</a:t>
            </a:r>
          </a:p>
          <a:p>
            <a:pPr lvl="1"/>
            <a:r>
              <a:rPr lang="en-US" dirty="0"/>
              <a:t>Enthymemes</a:t>
            </a:r>
          </a:p>
          <a:p>
            <a:pPr lvl="2"/>
            <a:r>
              <a:rPr lang="en-US" dirty="0"/>
              <a:t>Shared premised (audience + speaker)</a:t>
            </a:r>
          </a:p>
          <a:p>
            <a:pPr lvl="2"/>
            <a:r>
              <a:rPr lang="en-US" dirty="0"/>
              <a:t>Speaker’s claim</a:t>
            </a:r>
          </a:p>
          <a:p>
            <a:pPr lvl="2"/>
            <a:r>
              <a:rPr lang="en-US" dirty="0"/>
              <a:t>Audience completes the reasoning</a:t>
            </a:r>
          </a:p>
          <a:p>
            <a:pPr lvl="3"/>
            <a:r>
              <a:rPr lang="en-US" dirty="0"/>
              <a:t>*The speaker does not have to take full responsibility for the claim</a:t>
            </a:r>
          </a:p>
        </p:txBody>
      </p:sp>
    </p:spTree>
    <p:extLst>
      <p:ext uri="{BB962C8B-B14F-4D97-AF65-F5344CB8AC3E}">
        <p14:creationId xmlns:p14="http://schemas.microsoft.com/office/powerpoint/2010/main" val="405263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8B1B-12E3-07AA-12A7-B547C1B6265C}"/>
              </a:ext>
            </a:extLst>
          </p:cNvPr>
          <p:cNvSpPr>
            <a:spLocks noGrp="1"/>
          </p:cNvSpPr>
          <p:nvPr>
            <p:ph type="title"/>
          </p:nvPr>
        </p:nvSpPr>
        <p:spPr>
          <a:xfrm>
            <a:off x="1575522" y="327514"/>
            <a:ext cx="2737860" cy="1478570"/>
          </a:xfrm>
        </p:spPr>
        <p:txBody>
          <a:bodyPr/>
          <a:lstStyle/>
          <a:p>
            <a:r>
              <a:rPr lang="en-US" dirty="0"/>
              <a:t>Examples:</a:t>
            </a:r>
          </a:p>
        </p:txBody>
      </p:sp>
      <p:sp>
        <p:nvSpPr>
          <p:cNvPr id="4" name="Text 1">
            <a:extLst>
              <a:ext uri="{FF2B5EF4-FFF2-40B4-BE49-F238E27FC236}">
                <a16:creationId xmlns:a16="http://schemas.microsoft.com/office/drawing/2014/main" id="{508729D1-FD12-8774-BC52-B131078E3784}"/>
              </a:ext>
            </a:extLst>
          </p:cNvPr>
          <p:cNvSpPr txBox="1"/>
          <p:nvPr/>
        </p:nvSpPr>
        <p:spPr>
          <a:xfrm>
            <a:off x="1575523" y="1616364"/>
            <a:ext cx="2737860" cy="707886"/>
          </a:xfrm>
          <a:prstGeom prst="rect">
            <a:avLst/>
          </a:prstGeom>
          <a:noFill/>
        </p:spPr>
        <p:txBody>
          <a:bodyPr wrap="square" rtlCol="0">
            <a:spAutoFit/>
          </a:bodyPr>
          <a:lstStyle/>
          <a:p>
            <a:pPr algn="ctr"/>
            <a:r>
              <a:rPr lang="en-US" sz="2000" u="sng" dirty="0"/>
              <a:t>Major premise:</a:t>
            </a:r>
          </a:p>
          <a:p>
            <a:pPr algn="ctr"/>
            <a:r>
              <a:rPr lang="en-US" sz="2000" dirty="0"/>
              <a:t>Vampires are immortal</a:t>
            </a:r>
          </a:p>
        </p:txBody>
      </p:sp>
      <p:sp>
        <p:nvSpPr>
          <p:cNvPr id="5" name="Text 2">
            <a:extLst>
              <a:ext uri="{FF2B5EF4-FFF2-40B4-BE49-F238E27FC236}">
                <a16:creationId xmlns:a16="http://schemas.microsoft.com/office/drawing/2014/main" id="{A92F9556-7115-597F-51C5-5C12A628FD1D}"/>
              </a:ext>
            </a:extLst>
          </p:cNvPr>
          <p:cNvSpPr txBox="1"/>
          <p:nvPr/>
        </p:nvSpPr>
        <p:spPr>
          <a:xfrm>
            <a:off x="1575522" y="2313131"/>
            <a:ext cx="2737860" cy="707886"/>
          </a:xfrm>
          <a:prstGeom prst="rect">
            <a:avLst/>
          </a:prstGeom>
          <a:noFill/>
        </p:spPr>
        <p:txBody>
          <a:bodyPr wrap="square" rtlCol="0">
            <a:spAutoFit/>
          </a:bodyPr>
          <a:lstStyle/>
          <a:p>
            <a:pPr algn="ctr"/>
            <a:r>
              <a:rPr lang="en-US" sz="2000" u="sng" dirty="0"/>
              <a:t>Minor premise:</a:t>
            </a:r>
          </a:p>
          <a:p>
            <a:pPr algn="ctr"/>
            <a:r>
              <a:rPr lang="en-US" sz="2000" dirty="0"/>
              <a:t>Dracula is a vampire</a:t>
            </a:r>
          </a:p>
        </p:txBody>
      </p:sp>
      <p:sp>
        <p:nvSpPr>
          <p:cNvPr id="6" name="Text 3">
            <a:extLst>
              <a:ext uri="{FF2B5EF4-FFF2-40B4-BE49-F238E27FC236}">
                <a16:creationId xmlns:a16="http://schemas.microsoft.com/office/drawing/2014/main" id="{46D974CE-C795-A2CC-8190-5E8F0E98B70B}"/>
              </a:ext>
            </a:extLst>
          </p:cNvPr>
          <p:cNvSpPr txBox="1"/>
          <p:nvPr/>
        </p:nvSpPr>
        <p:spPr>
          <a:xfrm>
            <a:off x="1508467" y="2937362"/>
            <a:ext cx="2737860" cy="707886"/>
          </a:xfrm>
          <a:prstGeom prst="rect">
            <a:avLst/>
          </a:prstGeom>
          <a:noFill/>
        </p:spPr>
        <p:txBody>
          <a:bodyPr wrap="square" rtlCol="0">
            <a:spAutoFit/>
          </a:bodyPr>
          <a:lstStyle/>
          <a:p>
            <a:pPr algn="ctr"/>
            <a:r>
              <a:rPr lang="en-US" sz="2000" u="sng" dirty="0"/>
              <a:t>Conclusion:</a:t>
            </a:r>
          </a:p>
          <a:p>
            <a:pPr algn="ctr"/>
            <a:r>
              <a:rPr lang="en-US" sz="2000" dirty="0"/>
              <a:t>Dracula is immortal</a:t>
            </a:r>
          </a:p>
        </p:txBody>
      </p:sp>
      <p:sp>
        <p:nvSpPr>
          <p:cNvPr id="7" name="Text 4">
            <a:extLst>
              <a:ext uri="{FF2B5EF4-FFF2-40B4-BE49-F238E27FC236}">
                <a16:creationId xmlns:a16="http://schemas.microsoft.com/office/drawing/2014/main" id="{D57EF4BE-5D7E-1CB6-3786-62EA7B70A840}"/>
              </a:ext>
            </a:extLst>
          </p:cNvPr>
          <p:cNvSpPr txBox="1"/>
          <p:nvPr/>
        </p:nvSpPr>
        <p:spPr>
          <a:xfrm>
            <a:off x="6096000" y="1216254"/>
            <a:ext cx="4693920" cy="400110"/>
          </a:xfrm>
          <a:prstGeom prst="rect">
            <a:avLst/>
          </a:prstGeom>
          <a:noFill/>
        </p:spPr>
        <p:txBody>
          <a:bodyPr wrap="square" rtlCol="0">
            <a:spAutoFit/>
          </a:bodyPr>
          <a:lstStyle/>
          <a:p>
            <a:r>
              <a:rPr lang="en-US" sz="2000" dirty="0"/>
              <a:t>She must be trustworthy since she is a doctor. </a:t>
            </a:r>
          </a:p>
        </p:txBody>
      </p:sp>
      <p:sp>
        <p:nvSpPr>
          <p:cNvPr id="8" name="Text 5">
            <a:extLst>
              <a:ext uri="{FF2B5EF4-FFF2-40B4-BE49-F238E27FC236}">
                <a16:creationId xmlns:a16="http://schemas.microsoft.com/office/drawing/2014/main" id="{55F9B39D-28EA-EBD4-1D1E-2E3EC2F8B3EF}"/>
              </a:ext>
            </a:extLst>
          </p:cNvPr>
          <p:cNvSpPr txBox="1"/>
          <p:nvPr/>
        </p:nvSpPr>
        <p:spPr>
          <a:xfrm>
            <a:off x="6096000" y="1616364"/>
            <a:ext cx="4693920" cy="400110"/>
          </a:xfrm>
          <a:prstGeom prst="rect">
            <a:avLst/>
          </a:prstGeom>
          <a:noFill/>
        </p:spPr>
        <p:txBody>
          <a:bodyPr wrap="square" rtlCol="0">
            <a:spAutoFit/>
          </a:bodyPr>
          <a:lstStyle/>
          <a:p>
            <a:r>
              <a:rPr lang="en-US" sz="2000" dirty="0"/>
              <a:t>Y (She) is an example of X (trustworthy)</a:t>
            </a:r>
          </a:p>
        </p:txBody>
      </p:sp>
      <p:sp>
        <p:nvSpPr>
          <p:cNvPr id="9" name="Text 6">
            <a:extLst>
              <a:ext uri="{FF2B5EF4-FFF2-40B4-BE49-F238E27FC236}">
                <a16:creationId xmlns:a16="http://schemas.microsoft.com/office/drawing/2014/main" id="{5BBC5265-9A82-2BFD-2EDD-DEFD917D9BED}"/>
              </a:ext>
            </a:extLst>
          </p:cNvPr>
          <p:cNvSpPr txBox="1"/>
          <p:nvPr/>
        </p:nvSpPr>
        <p:spPr>
          <a:xfrm>
            <a:off x="6096000" y="2016474"/>
            <a:ext cx="4693920" cy="707886"/>
          </a:xfrm>
          <a:prstGeom prst="rect">
            <a:avLst/>
          </a:prstGeom>
          <a:noFill/>
        </p:spPr>
        <p:txBody>
          <a:bodyPr wrap="square" rtlCol="0">
            <a:spAutoFit/>
          </a:bodyPr>
          <a:lstStyle/>
          <a:p>
            <a:r>
              <a:rPr lang="en-US" sz="2000" dirty="0"/>
              <a:t>IMPLIED: All doctors are trustworthy </a:t>
            </a:r>
          </a:p>
          <a:p>
            <a:r>
              <a:rPr lang="en-US" sz="2000" dirty="0"/>
              <a:t>*Mental inference made by the audience</a:t>
            </a:r>
          </a:p>
        </p:txBody>
      </p:sp>
      <p:sp>
        <p:nvSpPr>
          <p:cNvPr id="10" name="Text 7">
            <a:extLst>
              <a:ext uri="{FF2B5EF4-FFF2-40B4-BE49-F238E27FC236}">
                <a16:creationId xmlns:a16="http://schemas.microsoft.com/office/drawing/2014/main" id="{A3A4CE86-84B3-D405-152D-72A15D32101F}"/>
              </a:ext>
            </a:extLst>
          </p:cNvPr>
          <p:cNvSpPr txBox="1"/>
          <p:nvPr/>
        </p:nvSpPr>
        <p:spPr>
          <a:xfrm>
            <a:off x="6077712" y="3517494"/>
            <a:ext cx="4693920" cy="707886"/>
          </a:xfrm>
          <a:prstGeom prst="rect">
            <a:avLst/>
          </a:prstGeom>
          <a:noFill/>
        </p:spPr>
        <p:txBody>
          <a:bodyPr wrap="square" rtlCol="0">
            <a:spAutoFit/>
          </a:bodyPr>
          <a:lstStyle/>
          <a:p>
            <a:r>
              <a:rPr lang="en-US" sz="2000" dirty="0"/>
              <a:t>Children should not vote because they lack life experience</a:t>
            </a:r>
          </a:p>
        </p:txBody>
      </p:sp>
      <p:sp>
        <p:nvSpPr>
          <p:cNvPr id="11" name="Text 8">
            <a:extLst>
              <a:ext uri="{FF2B5EF4-FFF2-40B4-BE49-F238E27FC236}">
                <a16:creationId xmlns:a16="http://schemas.microsoft.com/office/drawing/2014/main" id="{E20A22D5-083B-9F0C-9964-C4E7BD091DF8}"/>
              </a:ext>
            </a:extLst>
          </p:cNvPr>
          <p:cNvSpPr txBox="1"/>
          <p:nvPr/>
        </p:nvSpPr>
        <p:spPr>
          <a:xfrm>
            <a:off x="6077712" y="4425435"/>
            <a:ext cx="4693920" cy="1015663"/>
          </a:xfrm>
          <a:prstGeom prst="rect">
            <a:avLst/>
          </a:prstGeom>
          <a:noFill/>
        </p:spPr>
        <p:txBody>
          <a:bodyPr wrap="square" rtlCol="0">
            <a:spAutoFit/>
          </a:bodyPr>
          <a:lstStyle/>
          <a:p>
            <a:r>
              <a:rPr lang="en-US" sz="2000" dirty="0"/>
              <a:t>IMPLIED: Only those with sufficient experience should be permitted to vote in elections </a:t>
            </a:r>
          </a:p>
        </p:txBody>
      </p:sp>
      <p:pic>
        <p:nvPicPr>
          <p:cNvPr id="13" name="Graphic 12" descr="Lights On with solid fill">
            <a:extLst>
              <a:ext uri="{FF2B5EF4-FFF2-40B4-BE49-F238E27FC236}">
                <a16:creationId xmlns:a16="http://schemas.microsoft.com/office/drawing/2014/main" id="{0280029C-DDD1-5220-0F46-AD15E538B7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20196" y="3916621"/>
            <a:ext cx="1978067" cy="1978067"/>
          </a:xfrm>
          <a:prstGeom prst="rect">
            <a:avLst/>
          </a:prstGeom>
        </p:spPr>
      </p:pic>
    </p:spTree>
    <p:extLst>
      <p:ext uri="{BB962C8B-B14F-4D97-AF65-F5344CB8AC3E}">
        <p14:creationId xmlns:p14="http://schemas.microsoft.com/office/powerpoint/2010/main" val="357276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F20C669038AC14782E6E1DB1AC3F72A" ma:contentTypeVersion="12" ma:contentTypeDescription="Create a new document." ma:contentTypeScope="" ma:versionID="a87f681264e2bbe932da769c666b9f68">
  <xsd:schema xmlns:xsd="http://www.w3.org/2001/XMLSchema" xmlns:xs="http://www.w3.org/2001/XMLSchema" xmlns:p="http://schemas.microsoft.com/office/2006/metadata/properties" xmlns:ns3="1b88942e-2676-43d8-8ed9-83a17f84fdb8" xmlns:ns4="bef28536-bd5b-4803-98b8-f9c58a28cb43" targetNamespace="http://schemas.microsoft.com/office/2006/metadata/properties" ma:root="true" ma:fieldsID="014c2eec63666657804e4b810ad7ddd7" ns3:_="" ns4:_="">
    <xsd:import namespace="1b88942e-2676-43d8-8ed9-83a17f84fdb8"/>
    <xsd:import namespace="bef28536-bd5b-4803-98b8-f9c58a28cb4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88942e-2676-43d8-8ed9-83a17f84fdb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ef28536-bd5b-4803-98b8-f9c58a28cb4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8230D4-E525-4906-A005-25F55693CB07}">
  <ds:schemaRefs>
    <ds:schemaRef ds:uri="http://purl.org/dc/dcmitype/"/>
    <ds:schemaRef ds:uri="http://www.w3.org/XML/1998/namespace"/>
    <ds:schemaRef ds:uri="http://purl.org/dc/elements/1.1/"/>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schemas.microsoft.com/office/infopath/2007/PartnerControls"/>
    <ds:schemaRef ds:uri="bef28536-bd5b-4803-98b8-f9c58a28cb43"/>
    <ds:schemaRef ds:uri="1b88942e-2676-43d8-8ed9-83a17f84fdb8"/>
  </ds:schemaRefs>
</ds:datastoreItem>
</file>

<file path=customXml/itemProps2.xml><?xml version="1.0" encoding="utf-8"?>
<ds:datastoreItem xmlns:ds="http://schemas.openxmlformats.org/officeDocument/2006/customXml" ds:itemID="{822C9A53-B19B-4BD8-90D5-4D1C848FBF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88942e-2676-43d8-8ed9-83a17f84fdb8"/>
    <ds:schemaRef ds:uri="bef28536-bd5b-4803-98b8-f9c58a28cb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924876-86E7-486D-B582-775EDAA6E1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6200</TotalTime>
  <Words>1068</Words>
  <Application>Microsoft Office PowerPoint</Application>
  <PresentationFormat>Widescreen</PresentationFormat>
  <Paragraphs>98</Paragraphs>
  <Slides>17</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Tw Cen MT</vt:lpstr>
      <vt:lpstr>Circuit</vt:lpstr>
      <vt:lpstr>Artistic Proofs</vt:lpstr>
      <vt:lpstr>The Art of Rhetoric – Aristotle </vt:lpstr>
      <vt:lpstr>Ethos</vt:lpstr>
      <vt:lpstr>According to Aristotle</vt:lpstr>
      <vt:lpstr>Invented Ethos</vt:lpstr>
      <vt:lpstr>What does a Rhetor Need to Be?</vt:lpstr>
      <vt:lpstr>Situated Ethos</vt:lpstr>
      <vt:lpstr>Ethiopians with Ethos</vt:lpstr>
      <vt:lpstr>Pathos</vt:lpstr>
      <vt:lpstr>Appeals to Passion</vt:lpstr>
      <vt:lpstr>What Emotion do You Wish to Inspire in Your Audience? </vt:lpstr>
      <vt:lpstr>Aristotle &amp;Anger </vt:lpstr>
      <vt:lpstr>What Feelings Does this Inspire? </vt:lpstr>
      <vt:lpstr>Logos</vt:lpstr>
      <vt:lpstr>Persuasion Through argument</vt:lpstr>
      <vt:lpstr>Reasoning in Rhetoric</vt:lpstr>
      <vt:lpstr>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8</dc:title>
  <dc:creator>Karen Sichler</dc:creator>
  <cp:lastModifiedBy>Karen Sichler</cp:lastModifiedBy>
  <cp:revision>58</cp:revision>
  <dcterms:created xsi:type="dcterms:W3CDTF">2019-11-04T15:16:22Z</dcterms:created>
  <dcterms:modified xsi:type="dcterms:W3CDTF">2026-03-26T12:28:50Z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42F59E0F-A3A5-41F4-AB5C-17ED1F5467A6</vt:lpwstr>
  </property>
  <property fmtid="{D5CDD505-2E9C-101B-9397-08002B2CF9AE}" pid="3" name="ArticulatePath">
    <vt:lpwstr>Ethics in Information Technology</vt:lpwstr>
  </property>
</Properties>
</file>