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73" autoAdjust="0"/>
  </p:normalViewPr>
  <p:slideViewPr>
    <p:cSldViewPr snapToGrid="0">
      <p:cViewPr varScale="1">
        <p:scale>
          <a:sx n="62" d="100"/>
          <a:sy n="62" d="100"/>
        </p:scale>
        <p:origin x="72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52B275-4C85-4819-938F-F61B3F688D74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DD24CCD-7DA6-4843-BFB8-746EBAB0B8AD}">
      <dgm:prSet phldrT="[Text]" phldr="0"/>
      <dgm:spPr/>
      <dgm:t>
        <a:bodyPr/>
        <a:lstStyle/>
        <a:p>
          <a:r>
            <a:rPr lang="en-US" dirty="0"/>
            <a:t>State the issue clearly for the audience</a:t>
          </a:r>
        </a:p>
      </dgm:t>
    </dgm:pt>
    <dgm:pt modelId="{AF8D53AD-A11D-4DD8-BA75-7642FFFD7786}" type="parTrans" cxnId="{2B27E2A4-A088-47EE-B61B-B07F62575BD6}">
      <dgm:prSet/>
      <dgm:spPr/>
      <dgm:t>
        <a:bodyPr/>
        <a:lstStyle/>
        <a:p>
          <a:endParaRPr lang="en-US"/>
        </a:p>
      </dgm:t>
    </dgm:pt>
    <dgm:pt modelId="{FEBED4CA-DA2F-43AD-9CFE-31E1B7E11672}" type="sibTrans" cxnId="{2B27E2A4-A088-47EE-B61B-B07F62575BD6}">
      <dgm:prSet/>
      <dgm:spPr/>
      <dgm:t>
        <a:bodyPr/>
        <a:lstStyle/>
        <a:p>
          <a:endParaRPr lang="en-US"/>
        </a:p>
      </dgm:t>
    </dgm:pt>
    <dgm:pt modelId="{F8FAE904-0EBA-4635-AA81-375B52C86449}">
      <dgm:prSet phldrT="[Text]" phldr="0"/>
      <dgm:spPr/>
      <dgm:t>
        <a:bodyPr/>
        <a:lstStyle/>
        <a:p>
          <a:r>
            <a:rPr lang="en-US" dirty="0"/>
            <a:t>Provide the background information</a:t>
          </a:r>
        </a:p>
      </dgm:t>
    </dgm:pt>
    <dgm:pt modelId="{BB8D4246-D019-467D-8AC5-1B6C0FB8A5A9}" type="parTrans" cxnId="{2F32FF41-15D2-4472-B2EF-40A1DD9F7BFB}">
      <dgm:prSet/>
      <dgm:spPr/>
      <dgm:t>
        <a:bodyPr/>
        <a:lstStyle/>
        <a:p>
          <a:endParaRPr lang="en-US"/>
        </a:p>
      </dgm:t>
    </dgm:pt>
    <dgm:pt modelId="{AC0E081A-8530-48DF-B0C2-CDAC96E05DB3}" type="sibTrans" cxnId="{2F32FF41-15D2-4472-B2EF-40A1DD9F7BFB}">
      <dgm:prSet/>
      <dgm:spPr/>
      <dgm:t>
        <a:bodyPr/>
        <a:lstStyle/>
        <a:p>
          <a:endParaRPr lang="en-US"/>
        </a:p>
      </dgm:t>
    </dgm:pt>
    <dgm:pt modelId="{120B9042-33F2-4CFC-977A-BE3B0BF1B8A9}">
      <dgm:prSet phldrT="[Text]" phldr="0"/>
      <dgm:spPr/>
      <dgm:t>
        <a:bodyPr/>
        <a:lstStyle/>
        <a:p>
          <a:r>
            <a:rPr lang="en-US" dirty="0"/>
            <a:t>Define uncommon terms</a:t>
          </a:r>
        </a:p>
      </dgm:t>
    </dgm:pt>
    <dgm:pt modelId="{BEAC42C5-13EB-462D-B038-C999E0A09093}" type="parTrans" cxnId="{B9CF89F2-9CD6-4385-AB89-97D6A727954A}">
      <dgm:prSet/>
      <dgm:spPr/>
      <dgm:t>
        <a:bodyPr/>
        <a:lstStyle/>
        <a:p>
          <a:endParaRPr lang="en-US"/>
        </a:p>
      </dgm:t>
    </dgm:pt>
    <dgm:pt modelId="{FF7ED191-7D4C-4666-AF9E-3A7DF835DB59}" type="sibTrans" cxnId="{B9CF89F2-9CD6-4385-AB89-97D6A727954A}">
      <dgm:prSet/>
      <dgm:spPr/>
      <dgm:t>
        <a:bodyPr/>
        <a:lstStyle/>
        <a:p>
          <a:endParaRPr lang="en-US"/>
        </a:p>
      </dgm:t>
    </dgm:pt>
    <dgm:pt modelId="{1101965D-2572-41AE-A724-D49548531F37}" type="pres">
      <dgm:prSet presAssocID="{AD52B275-4C85-4819-938F-F61B3F688D74}" presName="linear" presStyleCnt="0">
        <dgm:presLayoutVars>
          <dgm:dir/>
          <dgm:animLvl val="lvl"/>
          <dgm:resizeHandles val="exact"/>
        </dgm:presLayoutVars>
      </dgm:prSet>
      <dgm:spPr/>
    </dgm:pt>
    <dgm:pt modelId="{722B2E61-6149-4864-8C0B-6CCFCCCAB1D9}" type="pres">
      <dgm:prSet presAssocID="{8DD24CCD-7DA6-4843-BFB8-746EBAB0B8AD}" presName="parentLin" presStyleCnt="0"/>
      <dgm:spPr/>
    </dgm:pt>
    <dgm:pt modelId="{54D1D396-258E-48F9-94C6-35A786FF8261}" type="pres">
      <dgm:prSet presAssocID="{8DD24CCD-7DA6-4843-BFB8-746EBAB0B8AD}" presName="parentLeftMargin" presStyleLbl="node1" presStyleIdx="0" presStyleCnt="3"/>
      <dgm:spPr/>
    </dgm:pt>
    <dgm:pt modelId="{4A1F8A2B-A122-4325-AD55-8482C279EB15}" type="pres">
      <dgm:prSet presAssocID="{8DD24CCD-7DA6-4843-BFB8-746EBAB0B8A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A3CEF99-00A5-414B-B388-187F4E87B559}" type="pres">
      <dgm:prSet presAssocID="{8DD24CCD-7DA6-4843-BFB8-746EBAB0B8AD}" presName="negativeSpace" presStyleCnt="0"/>
      <dgm:spPr/>
    </dgm:pt>
    <dgm:pt modelId="{B21009DD-13EF-4F5E-9AEC-308BA1B7D6B2}" type="pres">
      <dgm:prSet presAssocID="{8DD24CCD-7DA6-4843-BFB8-746EBAB0B8AD}" presName="childText" presStyleLbl="conFgAcc1" presStyleIdx="0" presStyleCnt="3">
        <dgm:presLayoutVars>
          <dgm:bulletEnabled val="1"/>
        </dgm:presLayoutVars>
      </dgm:prSet>
      <dgm:spPr/>
    </dgm:pt>
    <dgm:pt modelId="{B3334631-743A-46AE-AD02-22796AD7BA95}" type="pres">
      <dgm:prSet presAssocID="{FEBED4CA-DA2F-43AD-9CFE-31E1B7E11672}" presName="spaceBetweenRectangles" presStyleCnt="0"/>
      <dgm:spPr/>
    </dgm:pt>
    <dgm:pt modelId="{E498E402-A5E9-4BFD-BF8D-D41C7B898500}" type="pres">
      <dgm:prSet presAssocID="{F8FAE904-0EBA-4635-AA81-375B52C86449}" presName="parentLin" presStyleCnt="0"/>
      <dgm:spPr/>
    </dgm:pt>
    <dgm:pt modelId="{1DC35FF4-A688-4BFC-8F73-611DFE5487E1}" type="pres">
      <dgm:prSet presAssocID="{F8FAE904-0EBA-4635-AA81-375B52C86449}" presName="parentLeftMargin" presStyleLbl="node1" presStyleIdx="0" presStyleCnt="3"/>
      <dgm:spPr/>
    </dgm:pt>
    <dgm:pt modelId="{48E1B028-0AD1-49DD-AA29-A76C91C419FF}" type="pres">
      <dgm:prSet presAssocID="{F8FAE904-0EBA-4635-AA81-375B52C8644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250D950-2777-49D4-BBE2-277D5EF9D43D}" type="pres">
      <dgm:prSet presAssocID="{F8FAE904-0EBA-4635-AA81-375B52C86449}" presName="negativeSpace" presStyleCnt="0"/>
      <dgm:spPr/>
    </dgm:pt>
    <dgm:pt modelId="{EAC05DAE-1FF6-4948-A230-E2224E1E5C98}" type="pres">
      <dgm:prSet presAssocID="{F8FAE904-0EBA-4635-AA81-375B52C86449}" presName="childText" presStyleLbl="conFgAcc1" presStyleIdx="1" presStyleCnt="3">
        <dgm:presLayoutVars>
          <dgm:bulletEnabled val="1"/>
        </dgm:presLayoutVars>
      </dgm:prSet>
      <dgm:spPr/>
    </dgm:pt>
    <dgm:pt modelId="{D00C94FB-9905-424F-B8D0-037E28B82D5B}" type="pres">
      <dgm:prSet presAssocID="{AC0E081A-8530-48DF-B0C2-CDAC96E05DB3}" presName="spaceBetweenRectangles" presStyleCnt="0"/>
      <dgm:spPr/>
    </dgm:pt>
    <dgm:pt modelId="{5AF271DC-FF0F-4725-92A6-86E8BE7D9482}" type="pres">
      <dgm:prSet presAssocID="{120B9042-33F2-4CFC-977A-BE3B0BF1B8A9}" presName="parentLin" presStyleCnt="0"/>
      <dgm:spPr/>
    </dgm:pt>
    <dgm:pt modelId="{86C486DC-F68F-4B02-971C-DFBA6EED0CC7}" type="pres">
      <dgm:prSet presAssocID="{120B9042-33F2-4CFC-977A-BE3B0BF1B8A9}" presName="parentLeftMargin" presStyleLbl="node1" presStyleIdx="1" presStyleCnt="3"/>
      <dgm:spPr/>
    </dgm:pt>
    <dgm:pt modelId="{B3E19D75-2C56-4E77-B841-09A3C200638C}" type="pres">
      <dgm:prSet presAssocID="{120B9042-33F2-4CFC-977A-BE3B0BF1B8A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723A8A3-65FA-42BC-BBDD-ABE6ED4B4EDB}" type="pres">
      <dgm:prSet presAssocID="{120B9042-33F2-4CFC-977A-BE3B0BF1B8A9}" presName="negativeSpace" presStyleCnt="0"/>
      <dgm:spPr/>
    </dgm:pt>
    <dgm:pt modelId="{C3B7E71C-13F6-448A-AE3C-8B599F49DA34}" type="pres">
      <dgm:prSet presAssocID="{120B9042-33F2-4CFC-977A-BE3B0BF1B8A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BCFFA23-91A8-4FC9-AB86-FE1528A1E260}" type="presOf" srcId="{F8FAE904-0EBA-4635-AA81-375B52C86449}" destId="{48E1B028-0AD1-49DD-AA29-A76C91C419FF}" srcOrd="1" destOrd="0" presId="urn:microsoft.com/office/officeart/2005/8/layout/list1"/>
    <dgm:cxn modelId="{2F32FF41-15D2-4472-B2EF-40A1DD9F7BFB}" srcId="{AD52B275-4C85-4819-938F-F61B3F688D74}" destId="{F8FAE904-0EBA-4635-AA81-375B52C86449}" srcOrd="1" destOrd="0" parTransId="{BB8D4246-D019-467D-8AC5-1B6C0FB8A5A9}" sibTransId="{AC0E081A-8530-48DF-B0C2-CDAC96E05DB3}"/>
    <dgm:cxn modelId="{5E02EC46-7800-47BD-A8FC-65D35ACAB3CE}" type="presOf" srcId="{F8FAE904-0EBA-4635-AA81-375B52C86449}" destId="{1DC35FF4-A688-4BFC-8F73-611DFE5487E1}" srcOrd="0" destOrd="0" presId="urn:microsoft.com/office/officeart/2005/8/layout/list1"/>
    <dgm:cxn modelId="{163DC187-630F-4294-A002-974C41A9F582}" type="presOf" srcId="{120B9042-33F2-4CFC-977A-BE3B0BF1B8A9}" destId="{86C486DC-F68F-4B02-971C-DFBA6EED0CC7}" srcOrd="0" destOrd="0" presId="urn:microsoft.com/office/officeart/2005/8/layout/list1"/>
    <dgm:cxn modelId="{6F74C192-E6F6-475B-9018-25E9CD4AFB76}" type="presOf" srcId="{8DD24CCD-7DA6-4843-BFB8-746EBAB0B8AD}" destId="{4A1F8A2B-A122-4325-AD55-8482C279EB15}" srcOrd="1" destOrd="0" presId="urn:microsoft.com/office/officeart/2005/8/layout/list1"/>
    <dgm:cxn modelId="{2B27E2A4-A088-47EE-B61B-B07F62575BD6}" srcId="{AD52B275-4C85-4819-938F-F61B3F688D74}" destId="{8DD24CCD-7DA6-4843-BFB8-746EBAB0B8AD}" srcOrd="0" destOrd="0" parTransId="{AF8D53AD-A11D-4DD8-BA75-7642FFFD7786}" sibTransId="{FEBED4CA-DA2F-43AD-9CFE-31E1B7E11672}"/>
    <dgm:cxn modelId="{C3FC43AA-937A-4B2F-AEF2-9270EC6C4F9E}" type="presOf" srcId="{120B9042-33F2-4CFC-977A-BE3B0BF1B8A9}" destId="{B3E19D75-2C56-4E77-B841-09A3C200638C}" srcOrd="1" destOrd="0" presId="urn:microsoft.com/office/officeart/2005/8/layout/list1"/>
    <dgm:cxn modelId="{691891D3-EA03-457C-9B56-AE6A65FA7526}" type="presOf" srcId="{8DD24CCD-7DA6-4843-BFB8-746EBAB0B8AD}" destId="{54D1D396-258E-48F9-94C6-35A786FF8261}" srcOrd="0" destOrd="0" presId="urn:microsoft.com/office/officeart/2005/8/layout/list1"/>
    <dgm:cxn modelId="{6F95E7E9-C59E-4A1A-9C0C-0C7659D22DF9}" type="presOf" srcId="{AD52B275-4C85-4819-938F-F61B3F688D74}" destId="{1101965D-2572-41AE-A724-D49548531F37}" srcOrd="0" destOrd="0" presId="urn:microsoft.com/office/officeart/2005/8/layout/list1"/>
    <dgm:cxn modelId="{B9CF89F2-9CD6-4385-AB89-97D6A727954A}" srcId="{AD52B275-4C85-4819-938F-F61B3F688D74}" destId="{120B9042-33F2-4CFC-977A-BE3B0BF1B8A9}" srcOrd="2" destOrd="0" parTransId="{BEAC42C5-13EB-462D-B038-C999E0A09093}" sibTransId="{FF7ED191-7D4C-4666-AF9E-3A7DF835DB59}"/>
    <dgm:cxn modelId="{2BA6F2E2-F98D-46EE-8DE0-038E1CB8DED5}" type="presParOf" srcId="{1101965D-2572-41AE-A724-D49548531F37}" destId="{722B2E61-6149-4864-8C0B-6CCFCCCAB1D9}" srcOrd="0" destOrd="0" presId="urn:microsoft.com/office/officeart/2005/8/layout/list1"/>
    <dgm:cxn modelId="{08493ABC-1990-4E1B-B86A-4A0F30C20B56}" type="presParOf" srcId="{722B2E61-6149-4864-8C0B-6CCFCCCAB1D9}" destId="{54D1D396-258E-48F9-94C6-35A786FF8261}" srcOrd="0" destOrd="0" presId="urn:microsoft.com/office/officeart/2005/8/layout/list1"/>
    <dgm:cxn modelId="{656ED10D-F3D7-4096-A2D4-E52D2159206F}" type="presParOf" srcId="{722B2E61-6149-4864-8C0B-6CCFCCCAB1D9}" destId="{4A1F8A2B-A122-4325-AD55-8482C279EB15}" srcOrd="1" destOrd="0" presId="urn:microsoft.com/office/officeart/2005/8/layout/list1"/>
    <dgm:cxn modelId="{037A4532-1EBB-4F7F-AD55-77CE0AEA3361}" type="presParOf" srcId="{1101965D-2572-41AE-A724-D49548531F37}" destId="{AA3CEF99-00A5-414B-B388-187F4E87B559}" srcOrd="1" destOrd="0" presId="urn:microsoft.com/office/officeart/2005/8/layout/list1"/>
    <dgm:cxn modelId="{B8B28CE6-B769-470C-9729-612E05DEE5DD}" type="presParOf" srcId="{1101965D-2572-41AE-A724-D49548531F37}" destId="{B21009DD-13EF-4F5E-9AEC-308BA1B7D6B2}" srcOrd="2" destOrd="0" presId="urn:microsoft.com/office/officeart/2005/8/layout/list1"/>
    <dgm:cxn modelId="{5CB2A095-42E6-41D4-8BF5-3826A00415E1}" type="presParOf" srcId="{1101965D-2572-41AE-A724-D49548531F37}" destId="{B3334631-743A-46AE-AD02-22796AD7BA95}" srcOrd="3" destOrd="0" presId="urn:microsoft.com/office/officeart/2005/8/layout/list1"/>
    <dgm:cxn modelId="{C2E0EC87-7460-4149-9DA5-EF5A656D48CC}" type="presParOf" srcId="{1101965D-2572-41AE-A724-D49548531F37}" destId="{E498E402-A5E9-4BFD-BF8D-D41C7B898500}" srcOrd="4" destOrd="0" presId="urn:microsoft.com/office/officeart/2005/8/layout/list1"/>
    <dgm:cxn modelId="{896B75A8-9681-496F-ACC5-C869D22C8D76}" type="presParOf" srcId="{E498E402-A5E9-4BFD-BF8D-D41C7B898500}" destId="{1DC35FF4-A688-4BFC-8F73-611DFE5487E1}" srcOrd="0" destOrd="0" presId="urn:microsoft.com/office/officeart/2005/8/layout/list1"/>
    <dgm:cxn modelId="{104B58EF-937F-4986-AECF-5FDE742FCBEC}" type="presParOf" srcId="{E498E402-A5E9-4BFD-BF8D-D41C7B898500}" destId="{48E1B028-0AD1-49DD-AA29-A76C91C419FF}" srcOrd="1" destOrd="0" presId="urn:microsoft.com/office/officeart/2005/8/layout/list1"/>
    <dgm:cxn modelId="{0FF05143-6C0C-4918-ADCD-E8FB968A8AC2}" type="presParOf" srcId="{1101965D-2572-41AE-A724-D49548531F37}" destId="{0250D950-2777-49D4-BBE2-277D5EF9D43D}" srcOrd="5" destOrd="0" presId="urn:microsoft.com/office/officeart/2005/8/layout/list1"/>
    <dgm:cxn modelId="{3262C507-8A1F-4324-A25B-99E826ECB489}" type="presParOf" srcId="{1101965D-2572-41AE-A724-D49548531F37}" destId="{EAC05DAE-1FF6-4948-A230-E2224E1E5C98}" srcOrd="6" destOrd="0" presId="urn:microsoft.com/office/officeart/2005/8/layout/list1"/>
    <dgm:cxn modelId="{7DF9F90A-569C-4544-B8CE-3D26CAC0D7F2}" type="presParOf" srcId="{1101965D-2572-41AE-A724-D49548531F37}" destId="{D00C94FB-9905-424F-B8D0-037E28B82D5B}" srcOrd="7" destOrd="0" presId="urn:microsoft.com/office/officeart/2005/8/layout/list1"/>
    <dgm:cxn modelId="{2063180E-E354-4268-83D2-EFFEF17C5D5F}" type="presParOf" srcId="{1101965D-2572-41AE-A724-D49548531F37}" destId="{5AF271DC-FF0F-4725-92A6-86E8BE7D9482}" srcOrd="8" destOrd="0" presId="urn:microsoft.com/office/officeart/2005/8/layout/list1"/>
    <dgm:cxn modelId="{49880406-B1FB-497C-A1A8-7E0F5FA8CAF5}" type="presParOf" srcId="{5AF271DC-FF0F-4725-92A6-86E8BE7D9482}" destId="{86C486DC-F68F-4B02-971C-DFBA6EED0CC7}" srcOrd="0" destOrd="0" presId="urn:microsoft.com/office/officeart/2005/8/layout/list1"/>
    <dgm:cxn modelId="{A9D660E5-3DA4-4EB9-9F3B-67A8BFA9D6D0}" type="presParOf" srcId="{5AF271DC-FF0F-4725-92A6-86E8BE7D9482}" destId="{B3E19D75-2C56-4E77-B841-09A3C200638C}" srcOrd="1" destOrd="0" presId="urn:microsoft.com/office/officeart/2005/8/layout/list1"/>
    <dgm:cxn modelId="{B6617515-38AB-4143-A366-D9FEC4A18B17}" type="presParOf" srcId="{1101965D-2572-41AE-A724-D49548531F37}" destId="{3723A8A3-65FA-42BC-BBDD-ABE6ED4B4EDB}" srcOrd="9" destOrd="0" presId="urn:microsoft.com/office/officeart/2005/8/layout/list1"/>
    <dgm:cxn modelId="{1C46DC22-60D8-4131-8BCE-60CE595AEC23}" type="presParOf" srcId="{1101965D-2572-41AE-A724-D49548531F37}" destId="{C3B7E71C-13F6-448A-AE3C-8B599F49DA3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009DD-13EF-4F5E-9AEC-308BA1B7D6B2}">
      <dsp:nvSpPr>
        <dsp:cNvPr id="0" name=""/>
        <dsp:cNvSpPr/>
      </dsp:nvSpPr>
      <dsp:spPr>
        <a:xfrm>
          <a:off x="0" y="405195"/>
          <a:ext cx="990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1F8A2B-A122-4325-AD55-8482C279EB15}">
      <dsp:nvSpPr>
        <dsp:cNvPr id="0" name=""/>
        <dsp:cNvSpPr/>
      </dsp:nvSpPr>
      <dsp:spPr>
        <a:xfrm>
          <a:off x="495300" y="6675"/>
          <a:ext cx="6934200" cy="7970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State the issue clearly for the audience</a:t>
          </a:r>
        </a:p>
      </dsp:txBody>
      <dsp:txXfrm>
        <a:off x="534208" y="45583"/>
        <a:ext cx="6856384" cy="719224"/>
      </dsp:txXfrm>
    </dsp:sp>
    <dsp:sp modelId="{EAC05DAE-1FF6-4948-A230-E2224E1E5C98}">
      <dsp:nvSpPr>
        <dsp:cNvPr id="0" name=""/>
        <dsp:cNvSpPr/>
      </dsp:nvSpPr>
      <dsp:spPr>
        <a:xfrm>
          <a:off x="0" y="1629915"/>
          <a:ext cx="990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E1B028-0AD1-49DD-AA29-A76C91C419FF}">
      <dsp:nvSpPr>
        <dsp:cNvPr id="0" name=""/>
        <dsp:cNvSpPr/>
      </dsp:nvSpPr>
      <dsp:spPr>
        <a:xfrm>
          <a:off x="495300" y="1231395"/>
          <a:ext cx="6934200" cy="7970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Provide the background information</a:t>
          </a:r>
        </a:p>
      </dsp:txBody>
      <dsp:txXfrm>
        <a:off x="534208" y="1270303"/>
        <a:ext cx="6856384" cy="719224"/>
      </dsp:txXfrm>
    </dsp:sp>
    <dsp:sp modelId="{C3B7E71C-13F6-448A-AE3C-8B599F49DA34}">
      <dsp:nvSpPr>
        <dsp:cNvPr id="0" name=""/>
        <dsp:cNvSpPr/>
      </dsp:nvSpPr>
      <dsp:spPr>
        <a:xfrm>
          <a:off x="0" y="2854636"/>
          <a:ext cx="990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E19D75-2C56-4E77-B841-09A3C200638C}">
      <dsp:nvSpPr>
        <dsp:cNvPr id="0" name=""/>
        <dsp:cNvSpPr/>
      </dsp:nvSpPr>
      <dsp:spPr>
        <a:xfrm>
          <a:off x="495300" y="2456115"/>
          <a:ext cx="6934200" cy="7970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Define uncommon terms</a:t>
          </a:r>
        </a:p>
      </dsp:txBody>
      <dsp:txXfrm>
        <a:off x="534208" y="2495023"/>
        <a:ext cx="6856384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DF52-260B-4C65-B152-3EEF8C0112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Arrangement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F8F12-0FA3-49E5-B2C3-6B274685C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5 Canons of Rhetoric</a:t>
            </a:r>
          </a:p>
        </p:txBody>
      </p:sp>
    </p:spTree>
    <p:extLst>
      <p:ext uri="{BB962C8B-B14F-4D97-AF65-F5344CB8AC3E}">
        <p14:creationId xmlns:p14="http://schemas.microsoft.com/office/powerpoint/2010/main" val="161919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C582-4BEF-17AC-3CA9-46012B08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Arrangement?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06FAE-0EAC-C3E8-94C8-860296BB6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Deciding the order of your argument in spoken or written language </a:t>
            </a:r>
          </a:p>
          <a:p>
            <a:r>
              <a:rPr lang="en-US" dirty="0"/>
              <a:t>Without a structure your audience recognizes, they will a more difficult time understanding you</a:t>
            </a:r>
          </a:p>
          <a:p>
            <a:r>
              <a:rPr lang="en-US" dirty="0"/>
              <a:t>Arrangement also includes:</a:t>
            </a:r>
          </a:p>
          <a:p>
            <a:pPr lvl="1"/>
            <a:r>
              <a:rPr lang="en-US" dirty="0"/>
              <a:t>Transitions</a:t>
            </a:r>
          </a:p>
          <a:p>
            <a:pPr lvl="1"/>
            <a:r>
              <a:rPr lang="en-US" dirty="0"/>
              <a:t>Supporting evidence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80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519FA62B-A2C9-49F5-8C45-9D5CDCD72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24E966C-35F3-4DB1-8C23-4BC252E4E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24ADCBC-2A94-4F6E-BC8D-278612B7A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6" name="Rectangle 5">
                <a:extLst>
                  <a:ext uri="{FF2B5EF4-FFF2-40B4-BE49-F238E27FC236}">
                    <a16:creationId xmlns:a16="http://schemas.microsoft.com/office/drawing/2014/main" id="{38F45A3E-0BAF-4E7A-AD24-51B345041D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5340FE26-BABB-409C-A32A-B3D10BD235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A9468B59-1984-42C3-88A4-942CF6EF75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F6B5E914-0078-49CC-AD42-C97DC361CD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D18B3F5A-0978-48AE-9360-8ABC8CEABB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27E73F9B-CBFF-473A-9B41-8964B831E9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558218B5-0904-4C19-8935-1A64432BC2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DBCBCB59-A700-4032-AB43-CB06687996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861A9C11-1685-4F09-B995-D5ECAD15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57CCC420-3BF0-4A3E-A4FB-41537B0642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1DEFC6D1-15DA-4DDC-8FD1-B7630B8D6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16">
                <a:extLst>
                  <a:ext uri="{FF2B5EF4-FFF2-40B4-BE49-F238E27FC236}">
                    <a16:creationId xmlns:a16="http://schemas.microsoft.com/office/drawing/2014/main" id="{0C6F2EE9-81FE-4B46-9513-6EC7D93012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26DF77E9-F68C-4FE0-864E-A4A4DE3616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9D3495ED-B588-4755-B8BB-18D33E4AC4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E76105FE-305A-42A7-B2DD-388B99FAB8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id="{F1883F6E-6FAE-49E2-AE28-02B88BEBF6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8C8A198F-A0AA-455F-ACD5-8587457BDD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E57E155C-0F05-498E-B0E3-33AE15B7E8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id="{3D7FB1D7-F9DB-443D-A2D4-40C46F6975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9EF7FB08-B52A-4C0D-BF32-AC6D91AE9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id="{2A27D708-7911-4EAB-8A9D-E608726B5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26">
                <a:extLst>
                  <a:ext uri="{FF2B5EF4-FFF2-40B4-BE49-F238E27FC236}">
                    <a16:creationId xmlns:a16="http://schemas.microsoft.com/office/drawing/2014/main" id="{40A3E3AC-335B-4EAB-A5D4-E72C8434AB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id="{FC4E923E-7CEC-4950-8C12-F40EAE7A36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id="{23A92FB5-3211-4195-8FFA-A8F49F6777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29">
                <a:extLst>
                  <a:ext uri="{FF2B5EF4-FFF2-40B4-BE49-F238E27FC236}">
                    <a16:creationId xmlns:a16="http://schemas.microsoft.com/office/drawing/2014/main" id="{BB88442A-84E1-4264-BD24-B14020F21E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30">
                <a:extLst>
                  <a:ext uri="{FF2B5EF4-FFF2-40B4-BE49-F238E27FC236}">
                    <a16:creationId xmlns:a16="http://schemas.microsoft.com/office/drawing/2014/main" id="{B47AD665-0844-40BF-AE62-BA493929C5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31">
                <a:extLst>
                  <a:ext uri="{FF2B5EF4-FFF2-40B4-BE49-F238E27FC236}">
                    <a16:creationId xmlns:a16="http://schemas.microsoft.com/office/drawing/2014/main" id="{01D8E540-292C-4867-BD21-43910262E9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00C8F50-D632-4BE8-B5BF-8AEAE2D132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6" name="Freeform 32">
                <a:extLst>
                  <a:ext uri="{FF2B5EF4-FFF2-40B4-BE49-F238E27FC236}">
                    <a16:creationId xmlns:a16="http://schemas.microsoft.com/office/drawing/2014/main" id="{7870CC07-8D37-4F4D-A73B-9762FFAB17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3">
                <a:extLst>
                  <a:ext uri="{FF2B5EF4-FFF2-40B4-BE49-F238E27FC236}">
                    <a16:creationId xmlns:a16="http://schemas.microsoft.com/office/drawing/2014/main" id="{06B84BAB-C27B-4804-9496-FDDA7FF6F2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4">
                <a:extLst>
                  <a:ext uri="{FF2B5EF4-FFF2-40B4-BE49-F238E27FC236}">
                    <a16:creationId xmlns:a16="http://schemas.microsoft.com/office/drawing/2014/main" id="{45E90447-AF32-4C90-8940-D5EBE9F640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35">
                <a:extLst>
                  <a:ext uri="{FF2B5EF4-FFF2-40B4-BE49-F238E27FC236}">
                    <a16:creationId xmlns:a16="http://schemas.microsoft.com/office/drawing/2014/main" id="{DFD35AB5-2871-471E-87D3-C3C024C31E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60EED77B-C4CD-44DE-B7AA-472CBEE6EC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68122908-2E24-4971-A70E-29CFE953E5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43930918-848F-4F70-8C42-426DCCB4D4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7C2C1A0B-06A1-4F89-9A58-66CAB57F1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F26FAEF0-6EA1-41B4-AC1D-0BC56E43EF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563F085C-A9C1-47AB-9656-468B79DE5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522F6F2-D276-4B44-927D-595B62E8F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5" name="Rectangle 54">
              <a:extLst>
                <a:ext uri="{FF2B5EF4-FFF2-40B4-BE49-F238E27FC236}">
                  <a16:creationId xmlns:a16="http://schemas.microsoft.com/office/drawing/2014/main" id="{CE1A8443-DFAD-4C8E-A1D1-B1FFC23A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id="{7C16C621-4F51-4093-B639-5E04CF0EA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C5CAE3C-EEB0-E552-604F-C3FB60346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698" y="383078"/>
            <a:ext cx="6050713" cy="104042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dirty="0"/>
              <a:t>Arrangement – </a:t>
            </a:r>
            <a:r>
              <a:rPr lang="en-US" i="1" dirty="0"/>
              <a:t>On Invention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E0597B4-5D6E-D71F-A1CA-1EA7A07ED4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rcRect l="1384" r="3747"/>
          <a:stretch>
            <a:fillRect/>
          </a:stretch>
        </p:blipFill>
        <p:spPr>
          <a:xfrm>
            <a:off x="776287" y="-1003289"/>
            <a:ext cx="4635583" cy="685799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9A210947-19DD-4D82-9001-EB4FD3CA8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08BA069-8E59-4A52-9D81-F41BB255C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3F647F8A-2464-4A5A-BC19-757CDB00F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56E9E8F0-C005-4002-A7CC-050F4E163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F73DD6E-B3F0-4263-B349-EF6F73438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819862A2-B765-4A89-A229-6D13897818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80B74F06-F12D-48F0-9469-1B41C8676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90B9E938-2C10-4FD4-A44B-AC2C6CCB5B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F9EFD92F-C67D-4998-BF9E-78AE28DF5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id="{40A102B9-B463-49AA-80B5-DED0B2E43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D8FE84BD-D175-437D-B860-3715158CFC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1577D13D-8777-48FE-8799-57CBDEA2A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ADE86DE6-4A59-4BE5-B2C8-CB7C0FB96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5FD7F01E-86AB-47C1-81B1-419856314E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id="{953EB852-7AA6-40F7-A805-0FF04FAE8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id="{FA283238-23CF-4994-8E02-4EB5D97D8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id="{AE2F0444-3560-46A9-85C6-AD9C4D700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21">
              <a:extLst>
                <a:ext uri="{FF2B5EF4-FFF2-40B4-BE49-F238E27FC236}">
                  <a16:creationId xmlns:a16="http://schemas.microsoft.com/office/drawing/2014/main" id="{B69EAEB1-1086-4684-B20B-C6E250A90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id="{4C869530-8A60-4306-BC67-63294F9D5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id="{EEBC3BC8-0066-4FFF-936E-746B47A0C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id="{7951EC55-DA0C-46F0-BF98-427078A66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id="{F40CBDE4-9D9D-471D-9C7E-D000C060B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26">
              <a:extLst>
                <a:ext uri="{FF2B5EF4-FFF2-40B4-BE49-F238E27FC236}">
                  <a16:creationId xmlns:a16="http://schemas.microsoft.com/office/drawing/2014/main" id="{4E63F3FC-5BCB-400B-8CBB-DB58CF61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CBE4FF3F-9B00-4479-9EC8-BADD8C77E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6BA6A1A3-FE7E-46C6-96C1-693C2E018A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29">
              <a:extLst>
                <a:ext uri="{FF2B5EF4-FFF2-40B4-BE49-F238E27FC236}">
                  <a16:creationId xmlns:a16="http://schemas.microsoft.com/office/drawing/2014/main" id="{114DA81D-9A00-4EB7-A592-23911BB14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30">
              <a:extLst>
                <a:ext uri="{FF2B5EF4-FFF2-40B4-BE49-F238E27FC236}">
                  <a16:creationId xmlns:a16="http://schemas.microsoft.com/office/drawing/2014/main" id="{DB83C953-DA56-415B-943C-6669B401A8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id="{51B3F681-1B14-43A9-AD7C-3337BF646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32">
              <a:extLst>
                <a:ext uri="{FF2B5EF4-FFF2-40B4-BE49-F238E27FC236}">
                  <a16:creationId xmlns:a16="http://schemas.microsoft.com/office/drawing/2014/main" id="{9FFEE267-6F5A-4942-9CCD-93E0FD72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473DF80-FE50-4F0F-9AF3-BE37ACE6B9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34">
              <a:extLst>
                <a:ext uri="{FF2B5EF4-FFF2-40B4-BE49-F238E27FC236}">
                  <a16:creationId xmlns:a16="http://schemas.microsoft.com/office/drawing/2014/main" id="{D2426B62-A33A-419E-B4DF-42543C4C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35">
              <a:extLst>
                <a:ext uri="{FF2B5EF4-FFF2-40B4-BE49-F238E27FC236}">
                  <a16:creationId xmlns:a16="http://schemas.microsoft.com/office/drawing/2014/main" id="{1790CDFA-5E0D-467A-B0CA-637136309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36">
              <a:extLst>
                <a:ext uri="{FF2B5EF4-FFF2-40B4-BE49-F238E27FC236}">
                  <a16:creationId xmlns:a16="http://schemas.microsoft.com/office/drawing/2014/main" id="{54F41241-7241-4D2A-BDEA-28406C41D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id="{351E54C3-3D62-48EA-A2DC-D1570769C2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F08D2F28-5814-4CA4-A46E-C82FE6EF5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39">
              <a:extLst>
                <a:ext uri="{FF2B5EF4-FFF2-40B4-BE49-F238E27FC236}">
                  <a16:creationId xmlns:a16="http://schemas.microsoft.com/office/drawing/2014/main" id="{D308FFD9-83B2-4D86-8A5B-CE9F07E8E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40">
              <a:extLst>
                <a:ext uri="{FF2B5EF4-FFF2-40B4-BE49-F238E27FC236}">
                  <a16:creationId xmlns:a16="http://schemas.microsoft.com/office/drawing/2014/main" id="{E6A3BE28-5E73-44F0-AA57-58DAD5DD0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41">
              <a:extLst>
                <a:ext uri="{FF2B5EF4-FFF2-40B4-BE49-F238E27FC236}">
                  <a16:creationId xmlns:a16="http://schemas.microsoft.com/office/drawing/2014/main" id="{7ACED00D-535A-4494-8BFA-78E58A2D5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42">
              <a:extLst>
                <a:ext uri="{FF2B5EF4-FFF2-40B4-BE49-F238E27FC236}">
                  <a16:creationId xmlns:a16="http://schemas.microsoft.com/office/drawing/2014/main" id="{0C7D7BCF-768E-4C0D-857A-63BBA8F9BF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43">
              <a:extLst>
                <a:ext uri="{FF2B5EF4-FFF2-40B4-BE49-F238E27FC236}">
                  <a16:creationId xmlns:a16="http://schemas.microsoft.com/office/drawing/2014/main" id="{29401C0B-5EF6-49A6-A9F6-DAC32B3B6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44">
              <a:extLst>
                <a:ext uri="{FF2B5EF4-FFF2-40B4-BE49-F238E27FC236}">
                  <a16:creationId xmlns:a16="http://schemas.microsoft.com/office/drawing/2014/main" id="{F6DF5234-BC86-4ABB-A7ED-575143C6A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E4863625-8438-4877-9681-839C192C6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46">
              <a:extLst>
                <a:ext uri="{FF2B5EF4-FFF2-40B4-BE49-F238E27FC236}">
                  <a16:creationId xmlns:a16="http://schemas.microsoft.com/office/drawing/2014/main" id="{8A1D47CD-E2C4-4AD2-B105-655BB09052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47">
              <a:extLst>
                <a:ext uri="{FF2B5EF4-FFF2-40B4-BE49-F238E27FC236}">
                  <a16:creationId xmlns:a16="http://schemas.microsoft.com/office/drawing/2014/main" id="{4D816259-D8E8-4E5C-A2CF-8C8AFB8057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48">
              <a:extLst>
                <a:ext uri="{FF2B5EF4-FFF2-40B4-BE49-F238E27FC236}">
                  <a16:creationId xmlns:a16="http://schemas.microsoft.com/office/drawing/2014/main" id="{6377A258-3874-44DB-99C9-C4EA6F7AA2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49">
              <a:extLst>
                <a:ext uri="{FF2B5EF4-FFF2-40B4-BE49-F238E27FC236}">
                  <a16:creationId xmlns:a16="http://schemas.microsoft.com/office/drawing/2014/main" id="{A3902333-5178-425F-AA5F-14ABBEDAE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50">
              <a:extLst>
                <a:ext uri="{FF2B5EF4-FFF2-40B4-BE49-F238E27FC236}">
                  <a16:creationId xmlns:a16="http://schemas.microsoft.com/office/drawing/2014/main" id="{090FF72C-8743-4B55-99A4-E62D6A4B20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51">
              <a:extLst>
                <a:ext uri="{FF2B5EF4-FFF2-40B4-BE49-F238E27FC236}">
                  <a16:creationId xmlns:a16="http://schemas.microsoft.com/office/drawing/2014/main" id="{BFCE6B39-2A20-4DB5-BA8E-2FA60B460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52">
              <a:extLst>
                <a:ext uri="{FF2B5EF4-FFF2-40B4-BE49-F238E27FC236}">
                  <a16:creationId xmlns:a16="http://schemas.microsoft.com/office/drawing/2014/main" id="{A9F068E0-CF7F-474D-9118-50619A6E1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53">
              <a:extLst>
                <a:ext uri="{FF2B5EF4-FFF2-40B4-BE49-F238E27FC236}">
                  <a16:creationId xmlns:a16="http://schemas.microsoft.com/office/drawing/2014/main" id="{CEE9ADFF-5205-4783-ADA2-655A73DB47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54">
              <a:extLst>
                <a:ext uri="{FF2B5EF4-FFF2-40B4-BE49-F238E27FC236}">
                  <a16:creationId xmlns:a16="http://schemas.microsoft.com/office/drawing/2014/main" id="{B28123C4-0A50-4115-936C-C659A9129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id="{09B49DB9-536F-45DE-9352-5095C8D83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56">
              <a:extLst>
                <a:ext uri="{FF2B5EF4-FFF2-40B4-BE49-F238E27FC236}">
                  <a16:creationId xmlns:a16="http://schemas.microsoft.com/office/drawing/2014/main" id="{43C4B12A-C5E9-47A5-9B04-5D2186A074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57">
              <a:extLst>
                <a:ext uri="{FF2B5EF4-FFF2-40B4-BE49-F238E27FC236}">
                  <a16:creationId xmlns:a16="http://schemas.microsoft.com/office/drawing/2014/main" id="{A01B0DF5-9122-4E62-BF5B-0CCE0A5457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58">
              <a:extLst>
                <a:ext uri="{FF2B5EF4-FFF2-40B4-BE49-F238E27FC236}">
                  <a16:creationId xmlns:a16="http://schemas.microsoft.com/office/drawing/2014/main" id="{3ED6B441-A89D-4565-949B-4C4AB6DC9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111A6-3ED3-E0D4-1F2C-B5D6A534D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958" y="1468438"/>
            <a:ext cx="6078453" cy="43227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dirty="0"/>
              <a:t>Exordium (Introduction)</a:t>
            </a:r>
          </a:p>
          <a:p>
            <a:r>
              <a:rPr lang="en-US" sz="2800" dirty="0" err="1"/>
              <a:t>Narratio</a:t>
            </a:r>
            <a:r>
              <a:rPr lang="en-US" sz="2800" dirty="0"/>
              <a:t> (Statement of the issue)</a:t>
            </a:r>
          </a:p>
          <a:p>
            <a:r>
              <a:rPr lang="en-US" sz="2800" dirty="0" err="1"/>
              <a:t>Partitio</a:t>
            </a:r>
            <a:r>
              <a:rPr lang="en-US" sz="2800" dirty="0"/>
              <a:t> (Division of the issue)</a:t>
            </a:r>
          </a:p>
          <a:p>
            <a:r>
              <a:rPr lang="en-US" sz="2800" dirty="0" err="1"/>
              <a:t>Confirmatio</a:t>
            </a:r>
            <a:r>
              <a:rPr lang="en-US" sz="2800" dirty="0"/>
              <a:t> (Strongest arguments)</a:t>
            </a:r>
          </a:p>
          <a:p>
            <a:r>
              <a:rPr lang="en-US" sz="2800" dirty="0" err="1"/>
              <a:t>Refutatio</a:t>
            </a:r>
            <a:r>
              <a:rPr lang="en-US" sz="2800" dirty="0"/>
              <a:t> (Arguments anticipated and refuted)</a:t>
            </a:r>
          </a:p>
          <a:p>
            <a:r>
              <a:rPr lang="en-US" sz="2800" dirty="0" err="1"/>
              <a:t>Peroratio</a:t>
            </a:r>
            <a:r>
              <a:rPr lang="en-US" sz="2800" dirty="0"/>
              <a:t> (conclusion)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5D6F69-BE62-AE43-7BBB-DC2685726E25}"/>
              </a:ext>
            </a:extLst>
          </p:cNvPr>
          <p:cNvSpPr txBox="1"/>
          <p:nvPr/>
        </p:nvSpPr>
        <p:spPr>
          <a:xfrm>
            <a:off x="2263378" y="5270800"/>
            <a:ext cx="2218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Cicero</a:t>
            </a:r>
          </a:p>
        </p:txBody>
      </p:sp>
    </p:spTree>
    <p:extLst>
      <p:ext uri="{BB962C8B-B14F-4D97-AF65-F5344CB8AC3E}">
        <p14:creationId xmlns:p14="http://schemas.microsoft.com/office/powerpoint/2010/main" val="2229737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A5396-F8E7-9D5E-ED2F-002A3C85B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68" y="1197864"/>
            <a:ext cx="4626063" cy="1086629"/>
          </a:xfrm>
        </p:spPr>
        <p:txBody>
          <a:bodyPr/>
          <a:lstStyle/>
          <a:p>
            <a:pPr algn="ctr"/>
            <a:r>
              <a:rPr lang="en-US" dirty="0"/>
              <a:t>Exordium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11E28-5C68-628D-2A13-F9D73C2D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9758" y="2475230"/>
            <a:ext cx="3192846" cy="3541714"/>
          </a:xfrm>
        </p:spPr>
        <p:txBody>
          <a:bodyPr>
            <a:normAutofit/>
          </a:bodyPr>
          <a:lstStyle/>
          <a:p>
            <a:r>
              <a:rPr lang="en-US" sz="2800" dirty="0"/>
              <a:t>5 Cases:</a:t>
            </a:r>
          </a:p>
          <a:p>
            <a:pPr lvl="1"/>
            <a:r>
              <a:rPr lang="en-US" sz="2400" dirty="0"/>
              <a:t>Honorable</a:t>
            </a:r>
          </a:p>
          <a:p>
            <a:pPr lvl="1"/>
            <a:r>
              <a:rPr lang="en-US" sz="2400" dirty="0"/>
              <a:t>Difficult</a:t>
            </a:r>
          </a:p>
          <a:p>
            <a:pPr lvl="1"/>
            <a:r>
              <a:rPr lang="en-US" sz="2400" dirty="0"/>
              <a:t>Mean</a:t>
            </a:r>
          </a:p>
          <a:p>
            <a:pPr lvl="1"/>
            <a:r>
              <a:rPr lang="en-US" sz="2400" dirty="0"/>
              <a:t>Ambiguous</a:t>
            </a:r>
          </a:p>
          <a:p>
            <a:pPr lvl="1"/>
            <a:r>
              <a:rPr lang="en-US" sz="2400" dirty="0"/>
              <a:t>Obscure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D676F0-6CFA-0A98-DF37-AF0B62B2D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13456" y="2475230"/>
            <a:ext cx="3699159" cy="3541714"/>
          </a:xfrm>
        </p:spPr>
        <p:txBody>
          <a:bodyPr>
            <a:normAutofit/>
          </a:bodyPr>
          <a:lstStyle/>
          <a:p>
            <a:r>
              <a:rPr lang="en-US" sz="2800" dirty="0"/>
              <a:t>2 Types of Exordium:</a:t>
            </a:r>
          </a:p>
          <a:p>
            <a:pPr lvl="1"/>
            <a:r>
              <a:rPr lang="en-US" sz="2400" dirty="0"/>
              <a:t>Introduction</a:t>
            </a:r>
          </a:p>
          <a:p>
            <a:pPr lvl="1"/>
            <a:r>
              <a:rPr lang="en-US" sz="2400" dirty="0"/>
              <a:t>Insinuation</a:t>
            </a: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C253BD9D-2973-D211-1100-1D0F0DF1AF03}"/>
              </a:ext>
            </a:extLst>
          </p:cNvPr>
          <p:cNvSpPr/>
          <p:nvPr/>
        </p:nvSpPr>
        <p:spPr>
          <a:xfrm>
            <a:off x="8750287" y="598932"/>
            <a:ext cx="2825496" cy="1197864"/>
          </a:xfrm>
          <a:prstGeom prst="cloudCallout">
            <a:avLst>
              <a:gd name="adj1" fmla="val -79085"/>
              <a:gd name="adj2" fmla="val 4036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 urge forward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AA6A07-5E5B-4B81-A914-7752230CD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1039" y="1484764"/>
            <a:ext cx="8060895" cy="53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7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7EFBB-88B6-AB83-9FC9-775A467D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Narratio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3EB7DE-D1ED-A248-98B0-72F931C0D7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980137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1273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C49FB-38EB-C258-004B-EF96B98B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Partitio</a:t>
            </a:r>
            <a:r>
              <a:rPr lang="en-US" dirty="0"/>
              <a:t> (Division)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2A6A3-82A3-9BE1-F7DE-DD498107A0C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Can have 2 different goals:</a:t>
            </a:r>
          </a:p>
          <a:p>
            <a:pPr lvl="1"/>
            <a:r>
              <a:rPr lang="en-US" sz="2800" dirty="0"/>
              <a:t>Name the issues</a:t>
            </a:r>
          </a:p>
          <a:p>
            <a:pPr lvl="1"/>
            <a:r>
              <a:rPr lang="en-US" sz="2800" dirty="0"/>
              <a:t>List the arguments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8D98E8-094E-C7CD-098D-2E45CD12F5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Why is this important to your audience? </a:t>
            </a:r>
          </a:p>
          <a:p>
            <a:pPr lvl="1"/>
            <a:r>
              <a:rPr lang="en-US" sz="2400" dirty="0"/>
              <a:t>Makes it clear to your audience what issues need to be addressed</a:t>
            </a:r>
          </a:p>
          <a:p>
            <a:pPr lvl="1"/>
            <a:r>
              <a:rPr lang="en-US" sz="2400" dirty="0"/>
              <a:t> Announcing the order in which the arguments appear </a:t>
            </a:r>
          </a:p>
        </p:txBody>
      </p:sp>
    </p:spTree>
    <p:extLst>
      <p:ext uri="{BB962C8B-B14F-4D97-AF65-F5344CB8AC3E}">
        <p14:creationId xmlns:p14="http://schemas.microsoft.com/office/powerpoint/2010/main" val="1553299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7BE1E0-22F0-AA41-0F38-A940C355D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Conformatio</a:t>
            </a:r>
            <a:r>
              <a:rPr lang="en-US" dirty="0"/>
              <a:t> &amp; </a:t>
            </a:r>
            <a:r>
              <a:rPr lang="en-US" dirty="0" err="1"/>
              <a:t>Refutatio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A6F7A-4BEE-F569-C733-5BAFF913DD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Offering logos (logic) as proof for your arguments</a:t>
            </a:r>
          </a:p>
          <a:p>
            <a:r>
              <a:rPr lang="en-US" dirty="0"/>
              <a:t>This is the main body of your work </a:t>
            </a:r>
          </a:p>
          <a:p>
            <a:r>
              <a:rPr lang="en-US" dirty="0"/>
              <a:t>You are attempting to support your position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C6C034-8AB3-A2FF-ABA6-F11DC2E520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Follows the conformation </a:t>
            </a:r>
          </a:p>
          <a:p>
            <a:r>
              <a:rPr lang="en-US" dirty="0"/>
              <a:t>Goals is to answer the counterarguments </a:t>
            </a:r>
          </a:p>
          <a:p>
            <a:r>
              <a:rPr lang="en-US" dirty="0"/>
              <a:t>Ways to Refute:</a:t>
            </a:r>
          </a:p>
          <a:p>
            <a:pPr lvl="2"/>
            <a:r>
              <a:rPr lang="en-US" dirty="0"/>
              <a:t>Deny the premise</a:t>
            </a:r>
          </a:p>
          <a:p>
            <a:pPr lvl="2"/>
            <a:r>
              <a:rPr lang="en-US" dirty="0"/>
              <a:t>Question an example given that counters your argument</a:t>
            </a:r>
          </a:p>
          <a:p>
            <a:pPr lvl="2"/>
            <a:r>
              <a:rPr lang="en-US" dirty="0"/>
              <a:t>Provide counter arguments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480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C32F5-4FF4-7D9B-08E5-0F9CA148B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Peroration (Conclusion)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5A518-BD04-2025-D640-AB2F072DE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</a:t>
            </a:r>
          </a:p>
          <a:p>
            <a:r>
              <a:rPr lang="en-US" dirty="0"/>
              <a:t>Make an appeal to emotion (</a:t>
            </a:r>
            <a:r>
              <a:rPr lang="en-US" i="1" dirty="0"/>
              <a:t>pathos)</a:t>
            </a:r>
          </a:p>
          <a:p>
            <a:r>
              <a:rPr lang="en-US"/>
              <a:t>Enhance </a:t>
            </a:r>
            <a:r>
              <a:rPr lang="en-US" i="1"/>
              <a:t>Ethos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26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20C669038AC14782E6E1DB1AC3F72A" ma:contentTypeVersion="12" ma:contentTypeDescription="Create a new document." ma:contentTypeScope="" ma:versionID="a87f681264e2bbe932da769c666b9f68">
  <xsd:schema xmlns:xsd="http://www.w3.org/2001/XMLSchema" xmlns:xs="http://www.w3.org/2001/XMLSchema" xmlns:p="http://schemas.microsoft.com/office/2006/metadata/properties" xmlns:ns3="1b88942e-2676-43d8-8ed9-83a17f84fdb8" xmlns:ns4="bef28536-bd5b-4803-98b8-f9c58a28cb43" targetNamespace="http://schemas.microsoft.com/office/2006/metadata/properties" ma:root="true" ma:fieldsID="014c2eec63666657804e4b810ad7ddd7" ns3:_="" ns4:_="">
    <xsd:import namespace="1b88942e-2676-43d8-8ed9-83a17f84fdb8"/>
    <xsd:import namespace="bef28536-bd5b-4803-98b8-f9c58a28cb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8942e-2676-43d8-8ed9-83a17f84fd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f28536-bd5b-4803-98b8-f9c58a28cb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22C9A53-B19B-4BD8-90D5-4D1C848FBF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88942e-2676-43d8-8ed9-83a17f84fdb8"/>
    <ds:schemaRef ds:uri="bef28536-bd5b-4803-98b8-f9c58a28cb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924876-86E7-486D-B582-775EDAA6E1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8230D4-E525-4906-A005-25F55693CB07}">
  <ds:schemaRefs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bef28536-bd5b-4803-98b8-f9c58a28cb43"/>
    <ds:schemaRef ds:uri="1b88942e-2676-43d8-8ed9-83a17f84fd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6035</TotalTime>
  <Words>230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Tw Cen MT</vt:lpstr>
      <vt:lpstr>Circuit</vt:lpstr>
      <vt:lpstr>Arrangement</vt:lpstr>
      <vt:lpstr>What is Arrangement?</vt:lpstr>
      <vt:lpstr>Arrangement – On Invention</vt:lpstr>
      <vt:lpstr>Exordium </vt:lpstr>
      <vt:lpstr>Narratio</vt:lpstr>
      <vt:lpstr>Partitio (Division)</vt:lpstr>
      <vt:lpstr>Conformatio &amp; Refutatio</vt:lpstr>
      <vt:lpstr>Peroration (Conclusion)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8</dc:title>
  <dc:creator>Karen Sichler</dc:creator>
  <cp:lastModifiedBy>Karen Sichler</cp:lastModifiedBy>
  <cp:revision>55</cp:revision>
  <dcterms:created xsi:type="dcterms:W3CDTF">2019-11-04T15:16:22Z</dcterms:created>
  <dcterms:modified xsi:type="dcterms:W3CDTF">2026-03-10T11:00:43Z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42F59E0F-A3A5-41F4-AB5C-17ED1F5467A6</vt:lpwstr>
  </property>
  <property fmtid="{D5CDD505-2E9C-101B-9397-08002B2CF9AE}" pid="3" name="ArticulatePath">
    <vt:lpwstr>Ethics in Information Technology</vt:lpwstr>
  </property>
</Properties>
</file>